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(null)" ContentType="image/x-emf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2" r:id="rId2"/>
  </p:sldMasterIdLst>
  <p:notesMasterIdLst>
    <p:notesMasterId r:id="rId64"/>
  </p:notesMasterIdLst>
  <p:handoutMasterIdLst>
    <p:handoutMasterId r:id="rId65"/>
  </p:handoutMasterIdLst>
  <p:sldIdLst>
    <p:sldId id="562" r:id="rId3"/>
    <p:sldId id="256" r:id="rId4"/>
    <p:sldId id="392" r:id="rId5"/>
    <p:sldId id="561" r:id="rId6"/>
    <p:sldId id="467" r:id="rId7"/>
    <p:sldId id="575" r:id="rId8"/>
    <p:sldId id="560" r:id="rId9"/>
    <p:sldId id="469" r:id="rId10"/>
    <p:sldId id="493" r:id="rId11"/>
    <p:sldId id="576" r:id="rId12"/>
    <p:sldId id="471" r:id="rId13"/>
    <p:sldId id="563" r:id="rId14"/>
    <p:sldId id="473" r:id="rId15"/>
    <p:sldId id="470" r:id="rId16"/>
    <p:sldId id="491" r:id="rId17"/>
    <p:sldId id="449" r:id="rId18"/>
    <p:sldId id="472" r:id="rId19"/>
    <p:sldId id="475" r:id="rId20"/>
    <p:sldId id="476" r:id="rId21"/>
    <p:sldId id="454" r:id="rId22"/>
    <p:sldId id="455" r:id="rId23"/>
    <p:sldId id="456" r:id="rId24"/>
    <p:sldId id="447" r:id="rId25"/>
    <p:sldId id="458" r:id="rId26"/>
    <p:sldId id="457" r:id="rId27"/>
    <p:sldId id="459" r:id="rId28"/>
    <p:sldId id="460" r:id="rId29"/>
    <p:sldId id="461" r:id="rId30"/>
    <p:sldId id="441" r:id="rId31"/>
    <p:sldId id="578" r:id="rId32"/>
    <p:sldId id="564" r:id="rId33"/>
    <p:sldId id="566" r:id="rId34"/>
    <p:sldId id="484" r:id="rId35"/>
    <p:sldId id="573" r:id="rId36"/>
    <p:sldId id="574" r:id="rId37"/>
    <p:sldId id="579" r:id="rId38"/>
    <p:sldId id="494" r:id="rId39"/>
    <p:sldId id="485" r:id="rId40"/>
    <p:sldId id="568" r:id="rId41"/>
    <p:sldId id="570" r:id="rId42"/>
    <p:sldId id="596" r:id="rId43"/>
    <p:sldId id="597" r:id="rId44"/>
    <p:sldId id="489" r:id="rId45"/>
    <p:sldId id="583" r:id="rId46"/>
    <p:sldId id="584" r:id="rId47"/>
    <p:sldId id="586" r:id="rId48"/>
    <p:sldId id="587" r:id="rId49"/>
    <p:sldId id="588" r:id="rId50"/>
    <p:sldId id="590" r:id="rId51"/>
    <p:sldId id="591" r:id="rId52"/>
    <p:sldId id="505" r:id="rId53"/>
    <p:sldId id="592" r:id="rId54"/>
    <p:sldId id="593" r:id="rId55"/>
    <p:sldId id="595" r:id="rId56"/>
    <p:sldId id="498" r:id="rId57"/>
    <p:sldId id="501" r:id="rId58"/>
    <p:sldId id="538" r:id="rId59"/>
    <p:sldId id="571" r:id="rId60"/>
    <p:sldId id="283" r:id="rId61"/>
    <p:sldId id="286" r:id="rId62"/>
    <p:sldId id="502" r:id="rId63"/>
  </p:sldIdLst>
  <p:sldSz cx="12192000" cy="6858000"/>
  <p:notesSz cx="6858000" cy="9144000"/>
  <p:defaultTextStyle>
    <a:defPPr>
      <a:defRPr lang="en-US">
        <a:uFillTx/>
      </a:defRPr>
    </a:defPPr>
    <a:lvl1pPr marL="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51"/>
    <p:restoredTop sz="89157"/>
  </p:normalViewPr>
  <p:slideViewPr>
    <p:cSldViewPr snapToGrid="0" snapToObjects="1">
      <p:cViewPr varScale="1">
        <p:scale>
          <a:sx n="156" d="100"/>
          <a:sy n="156" d="100"/>
        </p:scale>
        <p:origin x="648" y="144"/>
      </p:cViewPr>
      <p:guideLst/>
    </p:cSldViewPr>
  </p:slid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360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3A391-FCEB-DE42-BDA9-FFA30A5485F8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B46A7F-8EDC-D942-A86A-7B95024C6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78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915010D5-81C9-C448-82E8-71177EBFEC32}" type="datetimeFigureOut">
              <a:rPr lang="en-US" smtClean="0">
                <a:uFillTx/>
              </a:rPr>
              <a:t>9/26/2018</a:t>
            </a:fld>
            <a:endParaRPr lang="en-US">
              <a:uFillTx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91440" tIns="45720" rIns="91440" bIns="45720" rtlCol="0" anchor="ctr"/>
          <a:lstStyle/>
          <a:p>
            <a:endParaRPr lang="en-US">
              <a:uFillTx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1986DF27-AD16-B741-919E-EA3A35DE951A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579454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62835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13404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Took away the Schema description since pre-</a:t>
            </a:r>
            <a:r>
              <a:rPr lang="en-US" dirty="0" err="1"/>
              <a:t>reqs</a:t>
            </a:r>
            <a:r>
              <a:rPr lang="en-US" dirty="0"/>
              <a:t> Data8, CS88, and CS61A do not use the term.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746738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9/27/2018: (Josh): Removed note about how dropping features could increase model variance since we have not discussed bias / variance tradeoff yet this semester.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39348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96301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359551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31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076069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32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49232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33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60929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34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09557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33664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35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898527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37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618750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38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150193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39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636409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829373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569228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42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743345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508741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730115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51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42844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add specific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522107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https://www.khanacademy.org/math/linear-algebra/matrix-transformations/matrix-transpose/v/lin-alg-showing-that-a-transpose-x-a-is-invertible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52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27856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https://www.khanacademy.org/math/linear-algebra/matrix-transformations/matrix-transpose/v/lin-alg-showing-that-a-transpose-x-a-is-invertible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54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566583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59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798215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332537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30844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add specific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36341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27719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13251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55190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60620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75527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9/26/2018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9/26/2018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9/26/2018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9/26/2018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9/26/2018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9/26/2018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9/26/2018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9/26/2018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9/26/2018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9/26/2018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9/26/2018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ctrTitle"/>
          </p:nvPr>
        </p:nvSpPr>
        <p:spPr>
          <a:xfrm>
            <a:off x="3962400" y="2209800"/>
            <a:ext cx="7448400" cy="11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ubTitle" idx="1"/>
          </p:nvPr>
        </p:nvSpPr>
        <p:spPr>
          <a:xfrm>
            <a:off x="3962400" y="3429000"/>
            <a:ext cx="7448400" cy="68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8" name="Shape 38"/>
          <p:cNvCxnSpPr/>
          <p:nvPr/>
        </p:nvCxnSpPr>
        <p:spPr>
          <a:xfrm rot="10800000" flipH="1">
            <a:off x="3920555" y="3381899"/>
            <a:ext cx="7458800" cy="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9" name="Shape 39"/>
          <p:cNvSpPr txBox="1"/>
          <p:nvPr/>
        </p:nvSpPr>
        <p:spPr>
          <a:xfrm>
            <a:off x="1780699" y="2785023"/>
            <a:ext cx="1966000" cy="1372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733" b="1" dirty="0">
                <a:solidFill>
                  <a:srgbClr val="003262"/>
                </a:solidFill>
              </a:rPr>
              <a:t>D</a:t>
            </a:r>
            <a:r>
              <a:rPr lang="en-US" sz="2667" b="1" dirty="0">
                <a:solidFill>
                  <a:srgbClr val="003262"/>
                </a:solidFill>
              </a:rPr>
              <a:t>S</a:t>
            </a:r>
            <a:r>
              <a:rPr lang="en-US" sz="2667" b="1" baseline="0" dirty="0">
                <a:solidFill>
                  <a:srgbClr val="003262"/>
                </a:solidFill>
              </a:rPr>
              <a:t> 100</a:t>
            </a:r>
            <a:endParaRPr lang="en" sz="3733" b="1" dirty="0">
              <a:solidFill>
                <a:srgbClr val="00326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C4820E"/>
                </a:solidFill>
              </a:rPr>
              <a:t>Spring 201</a:t>
            </a:r>
            <a:r>
              <a:rPr lang="en-US" sz="2400" b="1" dirty="0">
                <a:solidFill>
                  <a:srgbClr val="C4820E"/>
                </a:solidFill>
              </a:rPr>
              <a:t>7</a:t>
            </a:r>
            <a:endParaRPr lang="en" sz="2400" b="1" dirty="0">
              <a:solidFill>
                <a:srgbClr val="C4820E"/>
              </a:solidFill>
            </a:endParaRPr>
          </a:p>
        </p:txBody>
      </p:sp>
      <p:pic>
        <p:nvPicPr>
          <p:cNvPr id="40" name="Shape 40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399" y="3083903"/>
            <a:ext cx="968300" cy="77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 txBox="1"/>
          <p:nvPr/>
        </p:nvSpPr>
        <p:spPr>
          <a:xfrm>
            <a:off x="7689628" y="6356967"/>
            <a:ext cx="4461600" cy="46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33"/>
              <a:t>Slides created by John DeNero (denero@berkeley.edu)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bod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5" name="Shape 45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533"/>
              </a:spcAft>
              <a:defRPr sz="3200"/>
            </a:lvl1pPr>
            <a:lvl2pPr lvl="1" rtl="0">
              <a:spcBef>
                <a:spcPts val="0"/>
              </a:spcBef>
              <a:spcAft>
                <a:spcPts val="533"/>
              </a:spcAft>
              <a:defRPr sz="3200"/>
            </a:lvl2pPr>
            <a:lvl3pPr lvl="2" rtl="0">
              <a:spcBef>
                <a:spcPts val="0"/>
              </a:spcBef>
              <a:spcAft>
                <a:spcPts val="533"/>
              </a:spcAft>
              <a:defRPr sz="3200"/>
            </a:lvl3pPr>
            <a:lvl4pPr lvl="3" rtl="0">
              <a:spcBef>
                <a:spcPts val="0"/>
              </a:spcBef>
              <a:spcAft>
                <a:spcPts val="533"/>
              </a:spcAft>
              <a:defRPr sz="2400"/>
            </a:lvl4pPr>
            <a:lvl5pPr lvl="4" rtl="0">
              <a:spcBef>
                <a:spcPts val="0"/>
              </a:spcBef>
              <a:spcAft>
                <a:spcPts val="533"/>
              </a:spcAft>
              <a:defRPr sz="2400"/>
            </a:lvl5pPr>
            <a:lvl6pPr lvl="5" rtl="0">
              <a:spcBef>
                <a:spcPts val="0"/>
              </a:spcBef>
              <a:spcAft>
                <a:spcPts val="533"/>
              </a:spcAft>
              <a:defRPr sz="2400"/>
            </a:lvl6pPr>
            <a:lvl7pPr lvl="6" rtl="0">
              <a:spcBef>
                <a:spcPts val="0"/>
              </a:spcBef>
              <a:spcAft>
                <a:spcPts val="533"/>
              </a:spcAft>
              <a:defRPr sz="2400"/>
            </a:lvl7pPr>
            <a:lvl8pPr lvl="7" rtl="0">
              <a:spcBef>
                <a:spcPts val="0"/>
              </a:spcBef>
              <a:spcAft>
                <a:spcPts val="533"/>
              </a:spcAft>
              <a:defRPr sz="2400"/>
            </a:lvl8pPr>
            <a:lvl9pPr lvl="8" rtl="0">
              <a:spcBef>
                <a:spcPts val="0"/>
              </a:spcBef>
              <a:spcAft>
                <a:spcPts val="533"/>
              </a:spcAft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Title and two 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5384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3200"/>
            </a:lvl2pPr>
            <a:lvl3pPr lvl="2" rtl="0">
              <a:spcBef>
                <a:spcPts val="0"/>
              </a:spcBef>
              <a:defRPr sz="3200"/>
            </a:lvl3pPr>
            <a:lvl4pPr lvl="3" rtl="0">
              <a:spcBef>
                <a:spcPts val="0"/>
              </a:spcBef>
              <a:defRPr sz="2400"/>
            </a:lvl4pPr>
            <a:lvl5pPr lvl="4" rtl="0">
              <a:spcBef>
                <a:spcPts val="0"/>
              </a:spcBef>
              <a:defRPr sz="2400"/>
            </a:lvl5pPr>
            <a:lvl6pPr lvl="5" rtl="0">
              <a:spcBef>
                <a:spcPts val="0"/>
              </a:spcBef>
              <a:defRPr sz="2400"/>
            </a:lvl6pPr>
            <a:lvl7pPr lvl="6" rtl="0">
              <a:spcBef>
                <a:spcPts val="0"/>
              </a:spcBef>
              <a:defRPr sz="2400"/>
            </a:lvl7pPr>
            <a:lvl8pPr lvl="7" rtl="0">
              <a:spcBef>
                <a:spcPts val="0"/>
              </a:spcBef>
              <a:defRPr sz="2400"/>
            </a:lvl8pPr>
            <a:lvl9pPr lvl="8" rtl="0">
              <a:spcBef>
                <a:spcPts val="0"/>
              </a:spcBef>
              <a:defRPr sz="24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6197600" y="1295400"/>
            <a:ext cx="5384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3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defRPr sz="3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defRPr sz="2400"/>
            </a:lvl9pPr>
          </a:lstStyle>
          <a:p>
            <a:endParaRPr/>
          </a:p>
        </p:txBody>
      </p:sp>
      <p:cxnSp>
        <p:nvCxnSpPr>
          <p:cNvPr id="51" name="Shape 51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2" name="Shape 52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55" name="Shape 55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6" name="Shape 56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1625600" y="2978404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9/26/2018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TextBox 6"/>
          <p:cNvSpPr txBox="1">
            <a:spLocks/>
          </p:cNvSpPr>
          <p:nvPr userDrawn="1"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 userDrawn="1"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9/26/2018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9/26/2018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9/26/2018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9/26/2018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9/26/2018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9/26/2018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9/26/2018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0" r:id="rId19"/>
    <p:sldLayoutId id="2147483681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Clr>
                <a:srgbClr val="3B7EA1"/>
              </a:buClr>
              <a:buSzPct val="100000"/>
              <a:buFont typeface="Arial"/>
              <a:buNone/>
              <a:defRPr sz="3600" b="1" i="0" u="none" strike="noStrike" cap="none">
                <a:solidFill>
                  <a:srgbClr val="3B7EA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480"/>
              </a:spcBef>
              <a:buClr>
                <a:srgbClr val="C4820E"/>
              </a:buClr>
              <a:buSzPct val="100000"/>
              <a:buFont typeface="Arial"/>
              <a:buChar char="●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480"/>
              </a:spcBef>
              <a:buClr>
                <a:srgbClr val="C4820E"/>
              </a:buClr>
              <a:buSzPct val="100000"/>
              <a:buFont typeface="Courier New"/>
              <a:buChar char="o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480"/>
              </a:spcBef>
              <a:buClr>
                <a:srgbClr val="C4820E"/>
              </a:buClr>
              <a:buSzPct val="100000"/>
              <a:buFont typeface="Wingdings"/>
              <a:buChar char="§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360"/>
              </a:spcBef>
              <a:buClr>
                <a:srgbClr val="C4820E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360"/>
              </a:spcBef>
              <a:buClr>
                <a:srgbClr val="C4820E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360"/>
              </a:spcBef>
              <a:buClr>
                <a:srgbClr val="C4820E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360"/>
              </a:spcBef>
              <a:buClr>
                <a:srgbClr val="C4820E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360"/>
              </a:spcBef>
              <a:buClr>
                <a:srgbClr val="C4820E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360"/>
              </a:spcBef>
              <a:buClr>
                <a:srgbClr val="C4820E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885572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296863" marR="0" lvl="0" indent="-284163" algn="l" rtl="0">
        <a:lnSpc>
          <a:spcPct val="100000"/>
        </a:lnSpc>
        <a:spcBef>
          <a:spcPts val="0"/>
        </a:spcBef>
        <a:spcAft>
          <a:spcPts val="0"/>
        </a:spcAft>
        <a:buNone/>
        <a:tabLst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8.emf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31.(null)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7" Type="http://schemas.openxmlformats.org/officeDocument/2006/relationships/image" Target="../media/image18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openxmlformats.org/officeDocument/2006/relationships/image" Target="../media/image31.(null)"/><Relationship Id="rId4" Type="http://schemas.openxmlformats.org/officeDocument/2006/relationships/image" Target="../media/image3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(null)"/><Relationship Id="rId7" Type="http://schemas.openxmlformats.org/officeDocument/2006/relationships/image" Target="../media/image3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1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mailto:jegonzal@cs.berkeley.edu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(null)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5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image" Target="../media/image61.emf"/><Relationship Id="rId7" Type="http://schemas.openxmlformats.org/officeDocument/2006/relationships/image" Target="../media/image6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image" Target="../media/image8.emf"/><Relationship Id="rId4" Type="http://schemas.openxmlformats.org/officeDocument/2006/relationships/image" Target="../media/image7.emf"/><Relationship Id="rId9" Type="http://schemas.openxmlformats.org/officeDocument/2006/relationships/image" Target="../media/image64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61.emf"/><Relationship Id="rId7" Type="http://schemas.openxmlformats.org/officeDocument/2006/relationships/image" Target="../media/image7.emf"/><Relationship Id="rId12" Type="http://schemas.openxmlformats.org/officeDocument/2006/relationships/image" Target="../media/image67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emf"/><Relationship Id="rId11" Type="http://schemas.openxmlformats.org/officeDocument/2006/relationships/image" Target="../media/image66.emf"/><Relationship Id="rId5" Type="http://schemas.openxmlformats.org/officeDocument/2006/relationships/image" Target="../media/image63.emf"/><Relationship Id="rId10" Type="http://schemas.openxmlformats.org/officeDocument/2006/relationships/image" Target="../media/image65.emf"/><Relationship Id="rId4" Type="http://schemas.openxmlformats.org/officeDocument/2006/relationships/image" Target="../media/image62.emf"/><Relationship Id="rId9" Type="http://schemas.openxmlformats.org/officeDocument/2006/relationships/image" Target="../media/image39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62.emf"/><Relationship Id="rId7" Type="http://schemas.openxmlformats.org/officeDocument/2006/relationships/image" Target="../media/image69.emf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emf"/><Relationship Id="rId11" Type="http://schemas.openxmlformats.org/officeDocument/2006/relationships/image" Target="../media/image65.emf"/><Relationship Id="rId5" Type="http://schemas.openxmlformats.org/officeDocument/2006/relationships/image" Target="../media/image64.emf"/><Relationship Id="rId10" Type="http://schemas.openxmlformats.org/officeDocument/2006/relationships/image" Target="../media/image39.emf"/><Relationship Id="rId4" Type="http://schemas.openxmlformats.org/officeDocument/2006/relationships/image" Target="../media/image63.emf"/><Relationship Id="rId9" Type="http://schemas.openxmlformats.org/officeDocument/2006/relationships/image" Target="../media/image8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image" Target="../media/image7.emf"/><Relationship Id="rId7" Type="http://schemas.openxmlformats.org/officeDocument/2006/relationships/image" Target="../media/image7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emf"/><Relationship Id="rId5" Type="http://schemas.openxmlformats.org/officeDocument/2006/relationships/image" Target="../media/image39.emf"/><Relationship Id="rId4" Type="http://schemas.openxmlformats.org/officeDocument/2006/relationships/image" Target="../media/image8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emf"/><Relationship Id="rId7" Type="http://schemas.openxmlformats.org/officeDocument/2006/relationships/image" Target="../media/image79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emf"/><Relationship Id="rId5" Type="http://schemas.openxmlformats.org/officeDocument/2006/relationships/image" Target="../media/image77.emf"/><Relationship Id="rId4" Type="http://schemas.openxmlformats.org/officeDocument/2006/relationships/image" Target="../media/image76.emf"/><Relationship Id="rId9" Type="http://schemas.openxmlformats.org/officeDocument/2006/relationships/image" Target="../media/image8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78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3" Type="http://schemas.openxmlformats.org/officeDocument/2006/relationships/image" Target="../media/image76.emf"/><Relationship Id="rId7" Type="http://schemas.openxmlformats.org/officeDocument/2006/relationships/image" Target="../media/image95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emf"/><Relationship Id="rId5" Type="http://schemas.openxmlformats.org/officeDocument/2006/relationships/image" Target="../media/image93.emf"/><Relationship Id="rId10" Type="http://schemas.openxmlformats.org/officeDocument/2006/relationships/image" Target="../media/image97.emf"/><Relationship Id="rId4" Type="http://schemas.openxmlformats.org/officeDocument/2006/relationships/image" Target="../media/image78.emf"/><Relationship Id="rId9" Type="http://schemas.openxmlformats.org/officeDocument/2006/relationships/image" Target="../media/image96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emf"/><Relationship Id="rId4" Type="http://schemas.openxmlformats.org/officeDocument/2006/relationships/image" Target="../media/image100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7" Type="http://schemas.openxmlformats.org/officeDocument/2006/relationships/image" Target="../media/image104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1.emf"/><Relationship Id="rId4" Type="http://schemas.openxmlformats.org/officeDocument/2006/relationships/image" Target="../media/image100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5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emf"/><Relationship Id="rId5" Type="http://schemas.openxmlformats.org/officeDocument/2006/relationships/image" Target="../media/image100.emf"/><Relationship Id="rId4" Type="http://schemas.openxmlformats.org/officeDocument/2006/relationships/image" Target="../media/image99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emf"/><Relationship Id="rId3" Type="http://schemas.openxmlformats.org/officeDocument/2006/relationships/image" Target="../media/image99.emf"/><Relationship Id="rId7" Type="http://schemas.openxmlformats.org/officeDocument/2006/relationships/image" Target="../media/image107.emf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1.emf"/><Relationship Id="rId4" Type="http://schemas.openxmlformats.org/officeDocument/2006/relationships/image" Target="../media/image10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emf"/><Relationship Id="rId3" Type="http://schemas.openxmlformats.org/officeDocument/2006/relationships/image" Target="../media/image99.emf"/><Relationship Id="rId7" Type="http://schemas.openxmlformats.org/officeDocument/2006/relationships/image" Target="../media/image107.emf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1.emf"/><Relationship Id="rId4" Type="http://schemas.openxmlformats.org/officeDocument/2006/relationships/image" Target="../media/image100.emf"/><Relationship Id="rId9" Type="http://schemas.openxmlformats.org/officeDocument/2006/relationships/image" Target="../media/image11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13" Type="http://schemas.openxmlformats.org/officeDocument/2006/relationships/image" Target="../media/image117.emf"/><Relationship Id="rId3" Type="http://schemas.openxmlformats.org/officeDocument/2006/relationships/image" Target="../media/image99.emf"/><Relationship Id="rId7" Type="http://schemas.openxmlformats.org/officeDocument/2006/relationships/image" Target="../media/image108.emf"/><Relationship Id="rId12" Type="http://schemas.openxmlformats.org/officeDocument/2006/relationships/image" Target="../media/image116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emf"/><Relationship Id="rId11" Type="http://schemas.openxmlformats.org/officeDocument/2006/relationships/image" Target="../media/image115.emf"/><Relationship Id="rId5" Type="http://schemas.openxmlformats.org/officeDocument/2006/relationships/image" Target="../media/image111.emf"/><Relationship Id="rId10" Type="http://schemas.openxmlformats.org/officeDocument/2006/relationships/image" Target="../media/image114.emf"/><Relationship Id="rId4" Type="http://schemas.openxmlformats.org/officeDocument/2006/relationships/image" Target="../media/image100.emf"/><Relationship Id="rId9" Type="http://schemas.openxmlformats.org/officeDocument/2006/relationships/image" Target="../media/image113.emf"/><Relationship Id="rId14" Type="http://schemas.openxmlformats.org/officeDocument/2006/relationships/image" Target="../media/image101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ESSMQH6Y5OA" TargetMode="Externa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scikit-learn.org/stable/modules/linear_model.html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(null)"/><Relationship Id="rId4" Type="http://schemas.openxmlformats.org/officeDocument/2006/relationships/image" Target="../media/image12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4.emf"/><Relationship Id="rId7" Type="http://schemas.openxmlformats.org/officeDocument/2006/relationships/image" Target="../media/image125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image" Target="../media/image8.emf"/><Relationship Id="rId10" Type="http://schemas.openxmlformats.org/officeDocument/2006/relationships/image" Target="../media/image127.emf"/><Relationship Id="rId4" Type="http://schemas.openxmlformats.org/officeDocument/2006/relationships/image" Target="../media/image7.emf"/><Relationship Id="rId9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em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emf"/><Relationship Id="rId4" Type="http://schemas.openxmlformats.org/officeDocument/2006/relationships/image" Target="../media/image128.e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image" Target="../media/image61.emf"/><Relationship Id="rId7" Type="http://schemas.openxmlformats.org/officeDocument/2006/relationships/image" Target="../media/image62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11" Type="http://schemas.openxmlformats.org/officeDocument/2006/relationships/image" Target="../media/image131.emf"/><Relationship Id="rId5" Type="http://schemas.openxmlformats.org/officeDocument/2006/relationships/image" Target="../media/image8.emf"/><Relationship Id="rId10" Type="http://schemas.openxmlformats.org/officeDocument/2006/relationships/image" Target="../media/image130.emf"/><Relationship Id="rId4" Type="http://schemas.openxmlformats.org/officeDocument/2006/relationships/image" Target="../media/image7.emf"/><Relationship Id="rId9" Type="http://schemas.openxmlformats.org/officeDocument/2006/relationships/image" Target="../media/image6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(null)"/><Relationship Id="rId4" Type="http://schemas.openxmlformats.org/officeDocument/2006/relationships/image" Target="../media/image19.emf"/><Relationship Id="rId9" Type="http://schemas.openxmlformats.org/officeDocument/2006/relationships/image" Target="../media/image2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05C34-F0D6-4201-B553-ED2C807ED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91E51-C7B1-4689-9A09-EC56912E6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midterm at 8 PM today in this room, so it might get a little noisy towards the end of lecture.</a:t>
            </a:r>
          </a:p>
          <a:p>
            <a:r>
              <a:rPr lang="en-US" dirty="0"/>
              <a:t>For HW: Make sure to submit to both </a:t>
            </a:r>
            <a:r>
              <a:rPr lang="en-US" dirty="0" err="1"/>
              <a:t>gradescope</a:t>
            </a:r>
            <a:r>
              <a:rPr lang="en-US" dirty="0"/>
              <a:t> and datahub by the deadline. </a:t>
            </a:r>
          </a:p>
          <a:p>
            <a:pPr lvl="1"/>
            <a:r>
              <a:rPr lang="en-US" dirty="0"/>
              <a:t>Sorry for the awkward submission system. Our infrastructure is new.</a:t>
            </a:r>
          </a:p>
          <a:p>
            <a:pPr lvl="1"/>
            <a:endParaRPr lang="en-US" dirty="0"/>
          </a:p>
          <a:p>
            <a:r>
              <a:rPr lang="en-US" dirty="0"/>
              <a:t>If applicable, please fill out the midterm and final exam conflict forms by Friday.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146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629" y="0"/>
            <a:ext cx="1080135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Linear Models and Feature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5C348D-8054-A240-84E5-7B08D27ADC93}"/>
              </a:ext>
            </a:extLst>
          </p:cNvPr>
          <p:cNvSpPr txBox="1"/>
          <p:nvPr/>
        </p:nvSpPr>
        <p:spPr>
          <a:xfrm>
            <a:off x="552450" y="3373615"/>
            <a:ext cx="210025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/>
              <a:t>For Example: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7A18D-3A76-6D4B-A03C-CB8152A98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877" y="1325563"/>
            <a:ext cx="4140200" cy="1244600"/>
          </a:xfrm>
          <a:prstGeom prst="rect">
            <a:avLst/>
          </a:prstGeom>
        </p:spPr>
      </p:pic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264B39BE-4CD0-9D4E-A714-11D090AC16E6}"/>
              </a:ext>
            </a:extLst>
          </p:cNvPr>
          <p:cNvSpPr/>
          <p:nvPr/>
        </p:nvSpPr>
        <p:spPr>
          <a:xfrm>
            <a:off x="7511563" y="952001"/>
            <a:ext cx="3030415" cy="410308"/>
          </a:xfrm>
          <a:prstGeom prst="wedgeRoundRectCallout">
            <a:avLst>
              <a:gd name="adj1" fmla="val -59711"/>
              <a:gd name="adj2" fmla="val 131072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Linear in the Parameters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472BDF53-DA74-5745-9BD0-2B0134174422}"/>
              </a:ext>
            </a:extLst>
          </p:cNvPr>
          <p:cNvSpPr/>
          <p:nvPr/>
        </p:nvSpPr>
        <p:spPr>
          <a:xfrm>
            <a:off x="7505213" y="2560312"/>
            <a:ext cx="2254250" cy="410308"/>
          </a:xfrm>
          <a:prstGeom prst="wedgeRoundRectCallout">
            <a:avLst>
              <a:gd name="adj1" fmla="val -44418"/>
              <a:gd name="adj2" fmla="val -130356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Functions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6E7AF7-F121-7748-ACC7-BD873F276067}"/>
              </a:ext>
            </a:extLst>
          </p:cNvPr>
          <p:cNvSpPr txBox="1"/>
          <p:nvPr/>
        </p:nvSpPr>
        <p:spPr>
          <a:xfrm>
            <a:off x="-11149233" y="3564633"/>
            <a:ext cx="10668053" cy="267765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Designing the feature functions is a big part of machine learning and data science.</a:t>
            </a:r>
            <a:br>
              <a:rPr lang="en-US" sz="2800" dirty="0"/>
            </a:br>
            <a:endParaRPr lang="en-US" sz="2800" dirty="0"/>
          </a:p>
          <a:p>
            <a:r>
              <a:rPr lang="en-US" sz="2800" b="1" dirty="0"/>
              <a:t>Feature Functions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capture domain knowledge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substantial contribute to expressivity (and complexity)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0406064-1F8B-44B2-A99C-2144EDA303DA}"/>
              </a:ext>
            </a:extLst>
          </p:cNvPr>
          <p:cNvGrpSpPr/>
          <p:nvPr/>
        </p:nvGrpSpPr>
        <p:grpSpPr>
          <a:xfrm>
            <a:off x="2789267" y="3106736"/>
            <a:ext cx="9831834" cy="825962"/>
            <a:chOff x="2789267" y="3106736"/>
            <a:chExt cx="9831834" cy="82596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B4BB9D4-C831-4617-8A54-C62DB8D5B54B}"/>
                    </a:ext>
                  </a:extLst>
                </p:cNvPr>
                <p:cNvSpPr txBox="1"/>
                <p:nvPr/>
              </p:nvSpPr>
              <p:spPr>
                <a:xfrm>
                  <a:off x="3457366" y="3462371"/>
                  <a:ext cx="9163735" cy="461665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𝕀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′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𝑀𝑎𝑙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𝕀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′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𝑆𝑚𝑜𝑘𝑒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B4BB9D4-C831-4617-8A54-C62DB8D5B5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7366" y="3462371"/>
                  <a:ext cx="9163735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97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7D06BC6-0D67-4D8F-8A6A-7FC6511D0EF1}"/>
                    </a:ext>
                  </a:extLst>
                </p:cNvPr>
                <p:cNvSpPr txBox="1"/>
                <p:nvPr/>
              </p:nvSpPr>
              <p:spPr>
                <a:xfrm>
                  <a:off x="3659639" y="3106736"/>
                  <a:ext cx="3475207" cy="461665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𝐹𝑎𝑙𝑠𝑒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𝑇𝑟𝑢𝑒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ℛ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7D06BC6-0D67-4D8F-8A6A-7FC6511D0E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9639" y="3106736"/>
                  <a:ext cx="3475207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2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E51CD35-7504-4AD2-A0FF-6CDB2BE058A6}"/>
                </a:ext>
              </a:extLst>
            </p:cNvPr>
            <p:cNvSpPr txBox="1"/>
            <p:nvPr/>
          </p:nvSpPr>
          <p:spPr>
            <a:xfrm>
              <a:off x="2954377" y="3563366"/>
              <a:ext cx="966931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Model: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CD55FF1-3CF1-4977-8BD3-C9CF31BD3E21}"/>
                </a:ext>
              </a:extLst>
            </p:cNvPr>
            <p:cNvSpPr txBox="1"/>
            <p:nvPr/>
          </p:nvSpPr>
          <p:spPr>
            <a:xfrm>
              <a:off x="2789267" y="3177380"/>
              <a:ext cx="1132041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Domain: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0853F5-79E6-4839-A74E-6E58868E014E}"/>
              </a:ext>
            </a:extLst>
          </p:cNvPr>
          <p:cNvGrpSpPr/>
          <p:nvPr/>
        </p:nvGrpSpPr>
        <p:grpSpPr>
          <a:xfrm>
            <a:off x="772102" y="3868856"/>
            <a:ext cx="3772808" cy="1848467"/>
            <a:chOff x="772102" y="3868856"/>
            <a:chExt cx="3772808" cy="184846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8A34E98-FF3B-4E47-BE91-58C4895F2C35}"/>
                </a:ext>
              </a:extLst>
            </p:cNvPr>
            <p:cNvSpPr txBox="1"/>
            <p:nvPr/>
          </p:nvSpPr>
          <p:spPr>
            <a:xfrm>
              <a:off x="788893" y="3868856"/>
              <a:ext cx="1197764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u="sng" dirty="0"/>
                <a:t>Features</a:t>
              </a:r>
              <a:r>
                <a:rPr lang="en-US" dirty="0"/>
                <a:t>: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0386336-FDC1-43C9-80B6-FF520A2D1F36}"/>
                    </a:ext>
                  </a:extLst>
                </p:cNvPr>
                <p:cNvSpPr txBox="1"/>
                <p:nvPr/>
              </p:nvSpPr>
              <p:spPr>
                <a:xfrm>
                  <a:off x="772102" y="4285769"/>
                  <a:ext cx="3558149" cy="461665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𝕀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′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𝑀𝑎𝑙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2400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0386336-FDC1-43C9-80B6-FF520A2D1F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102" y="4285769"/>
                  <a:ext cx="3558149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97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5C72C1F-FEE2-4A5B-8777-B5E950C3EDB9}"/>
                    </a:ext>
                  </a:extLst>
                </p:cNvPr>
                <p:cNvSpPr/>
                <p:nvPr/>
              </p:nvSpPr>
              <p:spPr>
                <a:xfrm>
                  <a:off x="911287" y="4774360"/>
                  <a:ext cx="363362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𝕀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 ′</m:t>
                                </m:r>
                              </m:sup>
                            </m:s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𝑆𝑚𝑜𝑘𝑒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24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5C72C1F-FEE2-4A5B-8777-B5E950C3ED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287" y="4774360"/>
                  <a:ext cx="3633623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197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695EC4DF-321A-47CA-B0FC-DF87C22A26E7}"/>
                    </a:ext>
                  </a:extLst>
                </p:cNvPr>
                <p:cNvSpPr/>
                <p:nvPr/>
              </p:nvSpPr>
              <p:spPr>
                <a:xfrm>
                  <a:off x="944434" y="5255658"/>
                  <a:ext cx="241085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𝑠𝑖𝑧𝑒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695EC4DF-321A-47CA-B0FC-DF87C22A26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434" y="5255658"/>
                  <a:ext cx="2410853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253" r="-253" b="-197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09F3A7-51D6-40B6-8E68-706C76081136}"/>
              </a:ext>
            </a:extLst>
          </p:cNvPr>
          <p:cNvGrpSpPr/>
          <p:nvPr/>
        </p:nvGrpSpPr>
        <p:grpSpPr>
          <a:xfrm>
            <a:off x="7185886" y="4121802"/>
            <a:ext cx="4632304" cy="2308324"/>
            <a:chOff x="7185886" y="4121802"/>
            <a:chExt cx="4632304" cy="230832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B9564C6-939B-48BF-9DB8-7F8CB9B133D8}"/>
                </a:ext>
              </a:extLst>
            </p:cNvPr>
            <p:cNvSpPr txBox="1"/>
            <p:nvPr/>
          </p:nvSpPr>
          <p:spPr>
            <a:xfrm>
              <a:off x="7185886" y="4121802"/>
              <a:ext cx="4632304" cy="230832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Indicator functions</a:t>
              </a:r>
            </a:p>
            <a:p>
              <a:endParaRPr lang="en-US" sz="2400" dirty="0"/>
            </a:p>
            <a:p>
              <a:endParaRPr lang="en-US" sz="2400" dirty="0"/>
            </a:p>
            <a:p>
              <a:r>
                <a:rPr lang="en-US" sz="2400" dirty="0"/>
                <a:t>are a common method to transform qualitative data into quantitative data.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39F628C-7CC3-426B-A066-9C0B9FE9B3BA}"/>
                    </a:ext>
                  </a:extLst>
                </p:cNvPr>
                <p:cNvSpPr txBox="1"/>
                <p:nvPr/>
              </p:nvSpPr>
              <p:spPr>
                <a:xfrm>
                  <a:off x="7494232" y="4637660"/>
                  <a:ext cx="3558149" cy="461665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𝕀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′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𝑀𝑎𝑙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2400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39F628C-7CC3-426B-A066-9C0B9FE9B3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4232" y="4637660"/>
                  <a:ext cx="3558149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36956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629" y="0"/>
            <a:ext cx="1080135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Linear Models and Feature Functions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5D6034-B08B-FC43-AC6B-FA0BAF4F3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335" y="3354993"/>
            <a:ext cx="4898571" cy="33399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77A18D-3A76-6D4B-A03C-CB8152A98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877" y="1325563"/>
            <a:ext cx="4140200" cy="1244600"/>
          </a:xfrm>
          <a:prstGeom prst="rect">
            <a:avLst/>
          </a:prstGeom>
        </p:spPr>
      </p:pic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264B39BE-4CD0-9D4E-A714-11D090AC16E6}"/>
              </a:ext>
            </a:extLst>
          </p:cNvPr>
          <p:cNvSpPr/>
          <p:nvPr/>
        </p:nvSpPr>
        <p:spPr>
          <a:xfrm>
            <a:off x="7511563" y="952001"/>
            <a:ext cx="3030415" cy="410308"/>
          </a:xfrm>
          <a:prstGeom prst="wedgeRoundRectCallout">
            <a:avLst>
              <a:gd name="adj1" fmla="val -59711"/>
              <a:gd name="adj2" fmla="val 131072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Linear in the Parameters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472BDF53-DA74-5745-9BD0-2B0134174422}"/>
              </a:ext>
            </a:extLst>
          </p:cNvPr>
          <p:cNvSpPr/>
          <p:nvPr/>
        </p:nvSpPr>
        <p:spPr>
          <a:xfrm>
            <a:off x="7505213" y="2560312"/>
            <a:ext cx="2254250" cy="410308"/>
          </a:xfrm>
          <a:prstGeom prst="wedgeRoundRectCallout">
            <a:avLst>
              <a:gd name="adj1" fmla="val -44418"/>
              <a:gd name="adj2" fmla="val -130356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Functions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D07D2D-97B2-4079-A206-26719FC454E1}"/>
              </a:ext>
            </a:extLst>
          </p:cNvPr>
          <p:cNvSpPr txBox="1"/>
          <p:nvPr/>
        </p:nvSpPr>
        <p:spPr>
          <a:xfrm>
            <a:off x="203931" y="3401040"/>
            <a:ext cx="6091614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Question: Can a linear model do a good job of fitting y and x (to the right)?</a:t>
            </a:r>
          </a:p>
          <a:p>
            <a:endParaRPr lang="en-US" sz="2400" dirty="0"/>
          </a:p>
          <a:p>
            <a:pPr marL="342900" indent="-342900">
              <a:buAutoNum type="alphaUcPeriod"/>
            </a:pPr>
            <a:r>
              <a:rPr lang="en-US" sz="2400" dirty="0"/>
              <a:t>Yes</a:t>
            </a:r>
          </a:p>
          <a:p>
            <a:pPr marL="342900" indent="-342900">
              <a:buAutoNum type="alphaUcPeriod"/>
            </a:pPr>
            <a:r>
              <a:rPr lang="en-US" sz="2400" dirty="0"/>
              <a:t>No</a:t>
            </a:r>
          </a:p>
          <a:p>
            <a:r>
              <a:rPr lang="en-US" sz="2400" dirty="0"/>
              <a:t>C. Not sure </a:t>
            </a:r>
          </a:p>
        </p:txBody>
      </p:sp>
    </p:spTree>
    <p:extLst>
      <p:ext uri="{BB962C8B-B14F-4D97-AF65-F5344CB8AC3E}">
        <p14:creationId xmlns:p14="http://schemas.microsoft.com/office/powerpoint/2010/main" val="60630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629" y="0"/>
            <a:ext cx="1080135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Linear Models and Feature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5C348D-8054-A240-84E5-7B08D27ADC93}"/>
              </a:ext>
            </a:extLst>
          </p:cNvPr>
          <p:cNvSpPr txBox="1"/>
          <p:nvPr/>
        </p:nvSpPr>
        <p:spPr>
          <a:xfrm>
            <a:off x="552450" y="3281586"/>
            <a:ext cx="793807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/>
              <a:t>Yes: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7D7278-AB45-8A4C-A207-13403E6DF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577" y="3353640"/>
            <a:ext cx="1003300" cy="29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CDAF92-6B20-4047-A5C2-BAA5FC9604FA}"/>
              </a:ext>
            </a:extLst>
          </p:cNvPr>
          <p:cNvSpPr txBox="1"/>
          <p:nvPr/>
        </p:nvSpPr>
        <p:spPr>
          <a:xfrm>
            <a:off x="788893" y="3776827"/>
            <a:ext cx="119776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u="sng" dirty="0"/>
              <a:t>Features</a:t>
            </a:r>
            <a:r>
              <a:rPr lang="en-US" dirty="0"/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24F25F-C39A-6C41-B780-AC428E0A2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113" y="3294266"/>
            <a:ext cx="6172200" cy="40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0C44A7-4230-BC4A-B6D9-07419E167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462" y="4245312"/>
            <a:ext cx="2692400" cy="16256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8876CB3-8CE0-2A49-9698-5E7C7503AF56}"/>
              </a:ext>
            </a:extLst>
          </p:cNvPr>
          <p:cNvGrpSpPr/>
          <p:nvPr/>
        </p:nvGrpSpPr>
        <p:grpSpPr>
          <a:xfrm>
            <a:off x="4780085" y="3846239"/>
            <a:ext cx="3513992" cy="2395904"/>
            <a:chOff x="4780085" y="4168623"/>
            <a:chExt cx="3513992" cy="239590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55D6034-B08B-FC43-AC6B-FA0BAF4F3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80085" y="4168623"/>
              <a:ext cx="3513992" cy="239590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78421FA-1F97-FC4F-B123-7DC4B82B8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98375" y="4310211"/>
              <a:ext cx="858818" cy="960315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A1A5E3B-A3B6-5D45-990B-546CB85F55AE}"/>
              </a:ext>
            </a:extLst>
          </p:cNvPr>
          <p:cNvSpPr txBox="1"/>
          <p:nvPr/>
        </p:nvSpPr>
        <p:spPr>
          <a:xfrm>
            <a:off x="8294077" y="3961493"/>
            <a:ext cx="287290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 </a:t>
            </a:r>
            <a:r>
              <a:rPr lang="en-US" dirty="0"/>
              <a:t>This is a linear model!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44F28E-1F98-784E-8C0A-8716C5801CA1}"/>
              </a:ext>
            </a:extLst>
          </p:cNvPr>
          <p:cNvSpPr txBox="1"/>
          <p:nvPr/>
        </p:nvSpPr>
        <p:spPr>
          <a:xfrm>
            <a:off x="8815753" y="4467984"/>
            <a:ext cx="290175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i="1" dirty="0"/>
              <a:t>Linear in the parameters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7A18D-3A76-6D4B-A03C-CB8152A988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3877" y="1325563"/>
            <a:ext cx="4140200" cy="1244600"/>
          </a:xfrm>
          <a:prstGeom prst="rect">
            <a:avLst/>
          </a:prstGeom>
        </p:spPr>
      </p:pic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264B39BE-4CD0-9D4E-A714-11D090AC16E6}"/>
              </a:ext>
            </a:extLst>
          </p:cNvPr>
          <p:cNvSpPr/>
          <p:nvPr/>
        </p:nvSpPr>
        <p:spPr>
          <a:xfrm>
            <a:off x="7511563" y="952001"/>
            <a:ext cx="3030415" cy="410308"/>
          </a:xfrm>
          <a:prstGeom prst="wedgeRoundRectCallout">
            <a:avLst>
              <a:gd name="adj1" fmla="val -59711"/>
              <a:gd name="adj2" fmla="val 131072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Linear in the Parameters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472BDF53-DA74-5745-9BD0-2B0134174422}"/>
              </a:ext>
            </a:extLst>
          </p:cNvPr>
          <p:cNvSpPr/>
          <p:nvPr/>
        </p:nvSpPr>
        <p:spPr>
          <a:xfrm>
            <a:off x="7505213" y="2560312"/>
            <a:ext cx="2254250" cy="410308"/>
          </a:xfrm>
          <a:prstGeom prst="wedgeRoundRectCallout">
            <a:avLst>
              <a:gd name="adj1" fmla="val -44418"/>
              <a:gd name="adj2" fmla="val -130356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Functions</a:t>
            </a:r>
          </a:p>
        </p:txBody>
      </p:sp>
    </p:spTree>
    <p:extLst>
      <p:ext uri="{BB962C8B-B14F-4D97-AF65-F5344CB8AC3E}">
        <p14:creationId xmlns:p14="http://schemas.microsoft.com/office/powerpoint/2010/main" val="141350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137E7216-0F5D-1648-BA1B-ECD755960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416" y="3632200"/>
            <a:ext cx="4474650" cy="2983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629" y="0"/>
            <a:ext cx="1080135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Linear Models and Feature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5C348D-8054-A240-84E5-7B08D27ADC93}"/>
              </a:ext>
            </a:extLst>
          </p:cNvPr>
          <p:cNvSpPr txBox="1"/>
          <p:nvPr/>
        </p:nvSpPr>
        <p:spPr>
          <a:xfrm>
            <a:off x="581399" y="2494829"/>
            <a:ext cx="210025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/>
              <a:t>For Example: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CDAF92-6B20-4047-A5C2-BAA5FC9604FA}"/>
              </a:ext>
            </a:extLst>
          </p:cNvPr>
          <p:cNvSpPr txBox="1"/>
          <p:nvPr/>
        </p:nvSpPr>
        <p:spPr>
          <a:xfrm>
            <a:off x="788893" y="3776827"/>
            <a:ext cx="119776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u="sng" dirty="0"/>
              <a:t>Features</a:t>
            </a:r>
            <a:r>
              <a:rPr lang="en-US" dirty="0"/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1A5E3B-A3B6-5D45-990B-546CB85F55AE}"/>
              </a:ext>
            </a:extLst>
          </p:cNvPr>
          <p:cNvSpPr txBox="1"/>
          <p:nvPr/>
        </p:nvSpPr>
        <p:spPr>
          <a:xfrm>
            <a:off x="8352693" y="4060646"/>
            <a:ext cx="287290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 </a:t>
            </a:r>
            <a:r>
              <a:rPr lang="en-US" dirty="0"/>
              <a:t>This is a linear model!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44F28E-1F98-784E-8C0A-8716C5801CA1}"/>
              </a:ext>
            </a:extLst>
          </p:cNvPr>
          <p:cNvSpPr txBox="1"/>
          <p:nvPr/>
        </p:nvSpPr>
        <p:spPr>
          <a:xfrm>
            <a:off x="8874369" y="4567137"/>
            <a:ext cx="290175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i="1" dirty="0"/>
              <a:t>Linear in the parameters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7A18D-3A76-6D4B-A03C-CB8152A98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3877" y="1325563"/>
            <a:ext cx="4140200" cy="1244600"/>
          </a:xfrm>
          <a:prstGeom prst="rect">
            <a:avLst/>
          </a:prstGeom>
        </p:spPr>
      </p:pic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264B39BE-4CD0-9D4E-A714-11D090AC16E6}"/>
              </a:ext>
            </a:extLst>
          </p:cNvPr>
          <p:cNvSpPr/>
          <p:nvPr/>
        </p:nvSpPr>
        <p:spPr>
          <a:xfrm>
            <a:off x="7236216" y="1051830"/>
            <a:ext cx="3030415" cy="410308"/>
          </a:xfrm>
          <a:prstGeom prst="wedgeRoundRectCallout">
            <a:avLst>
              <a:gd name="adj1" fmla="val -49653"/>
              <a:gd name="adj2" fmla="val 113929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Linear in the Parameters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472BDF53-DA74-5745-9BD0-2B0134174422}"/>
              </a:ext>
            </a:extLst>
          </p:cNvPr>
          <p:cNvSpPr/>
          <p:nvPr/>
        </p:nvSpPr>
        <p:spPr>
          <a:xfrm>
            <a:off x="9061450" y="1724336"/>
            <a:ext cx="2254250" cy="410308"/>
          </a:xfrm>
          <a:prstGeom prst="wedgeRoundRectCallout">
            <a:avLst>
              <a:gd name="adj1" fmla="val -80561"/>
              <a:gd name="adj2" fmla="val -6070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F7FB53-D041-5D4D-9DFA-16BDCFA30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7162" y="2494829"/>
            <a:ext cx="1155700" cy="368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4756930-3965-5C41-8654-6D3518FF4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1927" y="4470400"/>
            <a:ext cx="3263900" cy="1625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FC0D3F5-14C6-254D-B178-5860661151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6300" y="3225800"/>
            <a:ext cx="7899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603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629" y="0"/>
            <a:ext cx="1080135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Linear Models and Feature Functions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7A18D-3A76-6D4B-A03C-CB8152A98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877" y="1325563"/>
            <a:ext cx="4140200" cy="1244600"/>
          </a:xfrm>
          <a:prstGeom prst="rect">
            <a:avLst/>
          </a:prstGeom>
        </p:spPr>
      </p:pic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264B39BE-4CD0-9D4E-A714-11D090AC16E6}"/>
              </a:ext>
            </a:extLst>
          </p:cNvPr>
          <p:cNvSpPr/>
          <p:nvPr/>
        </p:nvSpPr>
        <p:spPr>
          <a:xfrm>
            <a:off x="7511563" y="952001"/>
            <a:ext cx="3030415" cy="410308"/>
          </a:xfrm>
          <a:prstGeom prst="wedgeRoundRectCallout">
            <a:avLst>
              <a:gd name="adj1" fmla="val -59711"/>
              <a:gd name="adj2" fmla="val 131072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Linear in the Parameters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472BDF53-DA74-5745-9BD0-2B0134174422}"/>
              </a:ext>
            </a:extLst>
          </p:cNvPr>
          <p:cNvSpPr/>
          <p:nvPr/>
        </p:nvSpPr>
        <p:spPr>
          <a:xfrm>
            <a:off x="7505213" y="2560312"/>
            <a:ext cx="2254250" cy="410308"/>
          </a:xfrm>
          <a:prstGeom prst="wedgeRoundRectCallout">
            <a:avLst>
              <a:gd name="adj1" fmla="val -44418"/>
              <a:gd name="adj2" fmla="val -130356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Functions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488B5-F13D-804D-908A-98614B063B9B}"/>
              </a:ext>
            </a:extLst>
          </p:cNvPr>
          <p:cNvSpPr txBox="1"/>
          <p:nvPr/>
        </p:nvSpPr>
        <p:spPr>
          <a:xfrm>
            <a:off x="498926" y="3564633"/>
            <a:ext cx="10668053" cy="267765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Designing feature functions is a big part of machine learning and data science.</a:t>
            </a:r>
            <a:br>
              <a:rPr lang="en-US" sz="2800" dirty="0"/>
            </a:br>
            <a:endParaRPr lang="en-US" sz="2800" dirty="0"/>
          </a:p>
          <a:p>
            <a:r>
              <a:rPr lang="en-US" sz="2800" b="1" dirty="0"/>
              <a:t>Feature Functions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capture domain knowledge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substantial contribute to expressivity (and complexity)</a:t>
            </a:r>
          </a:p>
        </p:txBody>
      </p:sp>
    </p:spTree>
    <p:extLst>
      <p:ext uri="{BB962C8B-B14F-4D97-AF65-F5344CB8AC3E}">
        <p14:creationId xmlns:p14="http://schemas.microsoft.com/office/powerpoint/2010/main" val="1884004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629" y="0"/>
            <a:ext cx="1080135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Linear Models and Feature Functions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7A18D-3A76-6D4B-A03C-CB8152A98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877" y="1325563"/>
            <a:ext cx="4140200" cy="1244600"/>
          </a:xfrm>
          <a:prstGeom prst="rect">
            <a:avLst/>
          </a:prstGeom>
        </p:spPr>
      </p:pic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264B39BE-4CD0-9D4E-A714-11D090AC16E6}"/>
              </a:ext>
            </a:extLst>
          </p:cNvPr>
          <p:cNvSpPr/>
          <p:nvPr/>
        </p:nvSpPr>
        <p:spPr>
          <a:xfrm>
            <a:off x="7236216" y="1051830"/>
            <a:ext cx="3030415" cy="410308"/>
          </a:xfrm>
          <a:prstGeom prst="wedgeRoundRectCallout">
            <a:avLst>
              <a:gd name="adj1" fmla="val -49653"/>
              <a:gd name="adj2" fmla="val 113929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Linear in the Parameters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472BDF53-DA74-5745-9BD0-2B0134174422}"/>
              </a:ext>
            </a:extLst>
          </p:cNvPr>
          <p:cNvSpPr/>
          <p:nvPr/>
        </p:nvSpPr>
        <p:spPr>
          <a:xfrm>
            <a:off x="9061450" y="1724336"/>
            <a:ext cx="2254250" cy="410308"/>
          </a:xfrm>
          <a:prstGeom prst="wedgeRoundRectCallout">
            <a:avLst>
              <a:gd name="adj1" fmla="val -80561"/>
              <a:gd name="adj2" fmla="val -6070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Functions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9DA4E08-818A-054F-93BA-7C35EDFF5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95412"/>
              </p:ext>
            </p:extLst>
          </p:nvPr>
        </p:nvGraphicFramePr>
        <p:xfrm>
          <a:off x="1118928" y="3739429"/>
          <a:ext cx="8728967" cy="2542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9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1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86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218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3119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uid</a:t>
                      </a:r>
                      <a:endParaRPr lang="en-US" sz="28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+mn-lt"/>
                          <a:ea typeface="Century Gothic" charset="0"/>
                          <a:cs typeface="Century Gothic" charset="0"/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+mn-lt"/>
                          <a:ea typeface="Century Gothic" charset="0"/>
                          <a:cs typeface="Century Gothic" charset="0"/>
                        </a:rPr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hasBought</a:t>
                      </a:r>
                      <a:endParaRPr lang="en-US" sz="28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+mn-lt"/>
                          <a:ea typeface="Century Gothic" charset="0"/>
                          <a:cs typeface="Century Gothic" charset="0"/>
                        </a:rPr>
                        <a:t>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3119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”Meh</a:t>
                      </a:r>
                      <a:r>
                        <a:rPr lang="en-US" sz="24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.”</a:t>
                      </a:r>
                      <a:endParaRPr lang="en-US" sz="2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3119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”Worked</a:t>
                      </a:r>
                      <a:r>
                        <a:rPr lang="en-US" sz="24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out of the box </a:t>
                      </a:r>
                      <a:r>
                        <a:rPr lang="mr-IN" sz="24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…</a:t>
                      </a:r>
                      <a:r>
                        <a:rPr lang="en-US" sz="24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”</a:t>
                      </a:r>
                      <a:endParaRPr lang="en-US" sz="2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3119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“</a:t>
                      </a:r>
                      <a:r>
                        <a:rPr lang="en-US" sz="2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Hella</a:t>
                      </a:r>
                      <a:r>
                        <a:rPr lang="en-US" sz="24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</a:t>
                      </a:r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tots lit </a:t>
                      </a:r>
                      <a:r>
                        <a:rPr lang="en-US" sz="2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yo</a:t>
                      </a:r>
                      <a:r>
                        <a:rPr lang="en-US" sz="24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...”</a:t>
                      </a:r>
                      <a:endParaRPr lang="en-US" sz="2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F4EA663-3CE3-4B4E-A7AB-51CFC6B27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694204"/>
              </p:ext>
            </p:extLst>
          </p:nvPr>
        </p:nvGraphicFramePr>
        <p:xfrm>
          <a:off x="9975802" y="3739429"/>
          <a:ext cx="1275003" cy="26096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5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5786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+mn-lt"/>
                          <a:ea typeface="Century Gothic" charset="0"/>
                          <a:cs typeface="Century Gothic" charset="0"/>
                        </a:rPr>
                        <a:t>rating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498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2.0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9756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4.5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579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4.1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A02E807-67A2-604D-94B3-20DDC88B2131}"/>
              </a:ext>
            </a:extLst>
          </p:cNvPr>
          <p:cNvSpPr txBox="1"/>
          <p:nvPr/>
        </p:nvSpPr>
        <p:spPr>
          <a:xfrm>
            <a:off x="466584" y="2539978"/>
            <a:ext cx="8494633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What if </a:t>
            </a:r>
            <a:r>
              <a:rPr lang="en-US" sz="3600" i="1" dirty="0">
                <a:latin typeface="Times" pitchFamily="2" charset="0"/>
              </a:rPr>
              <a:t>x</a:t>
            </a:r>
            <a:r>
              <a:rPr lang="en-US" sz="2400" dirty="0"/>
              <a:t> is a record with numbers, text, </a:t>
            </a:r>
            <a:r>
              <a:rPr lang="en-US" sz="2400" dirty="0" err="1"/>
              <a:t>booleans</a:t>
            </a:r>
            <a:r>
              <a:rPr lang="en-US" sz="2400" dirty="0"/>
              <a:t>, </a:t>
            </a:r>
            <a:r>
              <a:rPr lang="en-US" sz="2400" dirty="0" err="1"/>
              <a:t>etc</a:t>
            </a:r>
            <a:r>
              <a:rPr lang="en-US" sz="2400" dirty="0"/>
              <a:t>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9FD942-9482-A746-9A89-CEF164A61E00}"/>
              </a:ext>
            </a:extLst>
          </p:cNvPr>
          <p:cNvSpPr txBox="1"/>
          <p:nvPr/>
        </p:nvSpPr>
        <p:spPr>
          <a:xfrm>
            <a:off x="5158445" y="3094769"/>
            <a:ext cx="497252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B44D5B-F71D-C241-BF7D-30F4CF212CF6}"/>
              </a:ext>
            </a:extLst>
          </p:cNvPr>
          <p:cNvSpPr txBox="1"/>
          <p:nvPr/>
        </p:nvSpPr>
        <p:spPr>
          <a:xfrm>
            <a:off x="10364677" y="3094769"/>
            <a:ext cx="497252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4DD107-B4EE-DE48-BD9F-25EFB2351FB5}"/>
              </a:ext>
            </a:extLst>
          </p:cNvPr>
          <p:cNvSpPr txBox="1"/>
          <p:nvPr/>
        </p:nvSpPr>
        <p:spPr>
          <a:xfrm>
            <a:off x="3574037" y="4972903"/>
            <a:ext cx="4209807" cy="107721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b="1" dirty="0"/>
              <a:t>Answer:</a:t>
            </a:r>
          </a:p>
          <a:p>
            <a:r>
              <a:rPr lang="en-US" sz="3200" dirty="0"/>
              <a:t>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157430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46097" y="1537120"/>
            <a:ext cx="10515600" cy="2852737"/>
          </a:xfrm>
        </p:spPr>
        <p:txBody>
          <a:bodyPr>
            <a:normAutofit/>
          </a:bodyPr>
          <a:lstStyle/>
          <a:p>
            <a:r>
              <a:rPr lang="en-US" dirty="0"/>
              <a:t>Feature Engineering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1" y="4800479"/>
            <a:ext cx="10515600" cy="1500187"/>
          </a:xfrm>
        </p:spPr>
        <p:txBody>
          <a:bodyPr/>
          <a:lstStyle/>
          <a:p>
            <a:r>
              <a:rPr lang="en-US" dirty="0"/>
              <a:t>Keeping it </a:t>
            </a:r>
            <a:r>
              <a:rPr lang="en-US" sz="8000" i="1" dirty="0" err="1">
                <a:latin typeface="Times" charset="0"/>
                <a:ea typeface="Times" charset="0"/>
                <a:cs typeface="Times" charset="0"/>
              </a:rPr>
              <a:t>ℝ</a:t>
            </a:r>
            <a:r>
              <a:rPr lang="en-US" sz="4000" i="1" dirty="0" err="1">
                <a:latin typeface="Times" charset="0"/>
                <a:ea typeface="Times" charset="0"/>
                <a:cs typeface="Times" charset="0"/>
              </a:rPr>
              <a:t>eal</a:t>
            </a:r>
            <a:endParaRPr lang="en-US" i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8DFB08-4104-C64B-8515-6E9F66FD5757}"/>
              </a:ext>
            </a:extLst>
          </p:cNvPr>
          <p:cNvSpPr/>
          <p:nvPr/>
        </p:nvSpPr>
        <p:spPr>
          <a:xfrm>
            <a:off x="831851" y="1537120"/>
            <a:ext cx="9460523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rgbClr val="FFFFFF"/>
                </a:solidFill>
                <a:ea typeface="Helvetica Neue" charset="0"/>
                <a:cs typeface="Helvetica Neue" charset="0"/>
              </a:rPr>
              <a:t>How do we define </a:t>
            </a:r>
            <a:r>
              <a:rPr lang="en-US" sz="9600" dirty="0">
                <a:solidFill>
                  <a:srgbClr val="FFFFFF"/>
                </a:solidFill>
                <a:ea typeface="Helvetica Neue" charset="0"/>
                <a:cs typeface="Helvetica Neue" charset="0"/>
              </a:rPr>
              <a:t>𝜙</a:t>
            </a:r>
            <a:r>
              <a:rPr lang="en-US" sz="6000" dirty="0">
                <a:solidFill>
                  <a:srgbClr val="FFFFFF"/>
                </a:solidFill>
                <a:ea typeface="Helvetica Neue" charset="0"/>
                <a:cs typeface="Helvetica Neue" charset="0"/>
              </a:rPr>
              <a:t>?</a:t>
            </a:r>
            <a:br>
              <a:rPr lang="en-US" sz="6000" dirty="0">
                <a:solidFill>
                  <a:srgbClr val="FFFFFF"/>
                </a:solidFill>
                <a:ea typeface="Helvetica Neue" charset="0"/>
                <a:cs typeface="Helvetica Neue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595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of transforming the inputs to a model to improve prediction accuracy.</a:t>
            </a:r>
          </a:p>
          <a:p>
            <a:pPr lvl="1"/>
            <a:r>
              <a:rPr lang="en-US" dirty="0"/>
              <a:t>A key focus in many applications of data science.</a:t>
            </a:r>
          </a:p>
          <a:p>
            <a:endParaRPr lang="en-US" dirty="0"/>
          </a:p>
          <a:p>
            <a:r>
              <a:rPr lang="en-US" dirty="0"/>
              <a:t>Feature Engineering enables you to:</a:t>
            </a:r>
          </a:p>
          <a:p>
            <a:pPr lvl="1"/>
            <a:r>
              <a:rPr lang="en-US" b="1" dirty="0"/>
              <a:t>capture domain knowledge </a:t>
            </a:r>
            <a:r>
              <a:rPr lang="en-US" dirty="0"/>
              <a:t>(e.g., periodicity or relationships between features).</a:t>
            </a:r>
            <a:endParaRPr lang="en-US" b="1" dirty="0"/>
          </a:p>
          <a:p>
            <a:pPr lvl="1"/>
            <a:r>
              <a:rPr lang="en-US" b="1" dirty="0"/>
              <a:t>encode</a:t>
            </a:r>
            <a:r>
              <a:rPr lang="en-US" dirty="0"/>
              <a:t> </a:t>
            </a:r>
            <a:r>
              <a:rPr lang="en-US" b="1" dirty="0"/>
              <a:t>non-numeric features</a:t>
            </a:r>
            <a:r>
              <a:rPr lang="en-US" dirty="0"/>
              <a:t> to be used as inputs to models.</a:t>
            </a:r>
          </a:p>
          <a:p>
            <a:pPr lvl="1"/>
            <a:r>
              <a:rPr lang="en-US" b="1" dirty="0"/>
              <a:t>express non-linear relationships </a:t>
            </a:r>
            <a:r>
              <a:rPr lang="en-US" dirty="0"/>
              <a:t>using linear models.</a:t>
            </a:r>
          </a:p>
        </p:txBody>
      </p:sp>
    </p:spTree>
    <p:extLst>
      <p:ext uri="{BB962C8B-B14F-4D97-AF65-F5344CB8AC3E}">
        <p14:creationId xmlns:p14="http://schemas.microsoft.com/office/powerpoint/2010/main" val="187624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542" y="210982"/>
            <a:ext cx="10801350" cy="1325563"/>
          </a:xfrm>
        </p:spPr>
        <p:txBody>
          <a:bodyPr/>
          <a:lstStyle/>
          <a:p>
            <a:r>
              <a:rPr lang="en-US" dirty="0"/>
              <a:t>Predict rating from review information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094015" y="1782165"/>
          <a:ext cx="8728967" cy="2542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9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1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86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218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3119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uid</a:t>
                      </a:r>
                      <a:endParaRPr lang="en-US" sz="28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+mn-lt"/>
                          <a:ea typeface="Century Gothic" charset="0"/>
                          <a:cs typeface="Century Gothic" charset="0"/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+mn-lt"/>
                          <a:ea typeface="Century Gothic" charset="0"/>
                          <a:cs typeface="Century Gothic" charset="0"/>
                        </a:rPr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hasBought</a:t>
                      </a:r>
                      <a:endParaRPr lang="en-US" sz="28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+mn-lt"/>
                          <a:ea typeface="Century Gothic" charset="0"/>
                          <a:cs typeface="Century Gothic" charset="0"/>
                        </a:rPr>
                        <a:t>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3119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”Meh</a:t>
                      </a:r>
                      <a:r>
                        <a:rPr lang="en-US" sz="24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.”</a:t>
                      </a:r>
                      <a:endParaRPr lang="en-US" sz="2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3119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”Worked</a:t>
                      </a:r>
                      <a:r>
                        <a:rPr lang="en-US" sz="24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out of the box </a:t>
                      </a:r>
                      <a:r>
                        <a:rPr lang="mr-IN" sz="24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…</a:t>
                      </a:r>
                      <a:r>
                        <a:rPr lang="en-US" sz="24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”</a:t>
                      </a:r>
                      <a:endParaRPr lang="en-US" sz="2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3119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“</a:t>
                      </a:r>
                      <a:r>
                        <a:rPr lang="en-US" sz="2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Hella</a:t>
                      </a:r>
                      <a:r>
                        <a:rPr lang="en-US" sz="24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</a:t>
                      </a:r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tots lit </a:t>
                      </a:r>
                      <a:r>
                        <a:rPr lang="en-US" sz="2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yo</a:t>
                      </a:r>
                      <a:r>
                        <a:rPr lang="en-US" sz="24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...”</a:t>
                      </a:r>
                      <a:endParaRPr lang="en-US" sz="2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9950889" y="1782165"/>
          <a:ext cx="1275003" cy="26096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5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5786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+mn-lt"/>
                          <a:ea typeface="Century Gothic" charset="0"/>
                          <a:cs typeface="Century Gothic" charset="0"/>
                        </a:rPr>
                        <a:t>rating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498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2.0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9756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4.5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579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4.1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25B576B-C7A3-48DA-8EB4-077FB4AC379F}"/>
              </a:ext>
            </a:extLst>
          </p:cNvPr>
          <p:cNvSpPr txBox="1"/>
          <p:nvPr/>
        </p:nvSpPr>
        <p:spPr>
          <a:xfrm>
            <a:off x="1321208" y="4292216"/>
            <a:ext cx="48757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int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32BA7A-F720-4DFA-B37C-A3734428F7CC}"/>
              </a:ext>
            </a:extLst>
          </p:cNvPr>
          <p:cNvSpPr txBox="1"/>
          <p:nvPr/>
        </p:nvSpPr>
        <p:spPr>
          <a:xfrm>
            <a:off x="2369018" y="4292216"/>
            <a:ext cx="48757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int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7FA962-4F4E-4BEA-91BB-028F06A74771}"/>
              </a:ext>
            </a:extLst>
          </p:cNvPr>
          <p:cNvSpPr txBox="1"/>
          <p:nvPr/>
        </p:nvSpPr>
        <p:spPr>
          <a:xfrm>
            <a:off x="3616413" y="4292216"/>
            <a:ext cx="79974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string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68201C-F8D5-494F-9B0D-AAD86CAD9F23}"/>
              </a:ext>
            </a:extLst>
          </p:cNvPr>
          <p:cNvSpPr txBox="1"/>
          <p:nvPr/>
        </p:nvSpPr>
        <p:spPr>
          <a:xfrm>
            <a:off x="5243384" y="4292216"/>
            <a:ext cx="116366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 err="1"/>
              <a:t>boolean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FFEA84-7F03-4317-A449-49D1B9994CF3}"/>
              </a:ext>
            </a:extLst>
          </p:cNvPr>
          <p:cNvSpPr txBox="1"/>
          <p:nvPr/>
        </p:nvSpPr>
        <p:spPr>
          <a:xfrm>
            <a:off x="7707428" y="4292216"/>
            <a:ext cx="79974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string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F22154-63C8-44D9-A71A-A6F82D5F47AC}"/>
              </a:ext>
            </a:extLst>
          </p:cNvPr>
          <p:cNvSpPr txBox="1"/>
          <p:nvPr/>
        </p:nvSpPr>
        <p:spPr>
          <a:xfrm>
            <a:off x="10216272" y="4391784"/>
            <a:ext cx="74423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float</a:t>
            </a:r>
          </a:p>
        </p:txBody>
      </p:sp>
    </p:spTree>
    <p:extLst>
      <p:ext uri="{BB962C8B-B14F-4D97-AF65-F5344CB8AC3E}">
        <p14:creationId xmlns:p14="http://schemas.microsoft.com/office/powerpoint/2010/main" val="3062732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95215"/>
            <a:ext cx="10801350" cy="1325563"/>
          </a:xfrm>
        </p:spPr>
        <p:txBody>
          <a:bodyPr/>
          <a:lstStyle/>
          <a:p>
            <a:r>
              <a:rPr lang="en-US" dirty="0"/>
              <a:t>As a Linear Model?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214779" y="4200952"/>
            <a:ext cx="4794687" cy="2445988"/>
          </a:xfrm>
        </p:spPr>
        <p:txBody>
          <a:bodyPr/>
          <a:lstStyle/>
          <a:p>
            <a:pPr marL="14287" indent="0">
              <a:buNone/>
            </a:pPr>
            <a:r>
              <a:rPr lang="en-US" dirty="0"/>
              <a:t>Can I use X and Y directly in a linear model</a:t>
            </a:r>
          </a:p>
          <a:p>
            <a:pPr lvl="1"/>
            <a:r>
              <a:rPr lang="en-US" dirty="0"/>
              <a:t>No! Why?</a:t>
            </a:r>
          </a:p>
          <a:p>
            <a:pPr lvl="1"/>
            <a:r>
              <a:rPr lang="en-US" dirty="0"/>
              <a:t>Text, Categorical data, Missing values</a:t>
            </a:r>
            <a:r>
              <a:rPr lang="mr-IN" dirty="0"/>
              <a:t>…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576613" y="1505586"/>
          <a:ext cx="5605366" cy="2304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3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27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33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76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3119"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uid</a:t>
                      </a:r>
                      <a:endParaRPr lang="en-US" sz="18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  <a:ea typeface="Century Gothic" charset="0"/>
                          <a:cs typeface="Century Gothic" charset="0"/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  <a:ea typeface="Century Gothic" charset="0"/>
                          <a:cs typeface="Century Gothic" charset="0"/>
                        </a:rPr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hasBought</a:t>
                      </a:r>
                      <a:endParaRPr lang="en-US" sz="18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  <a:ea typeface="Century Gothic" charset="0"/>
                          <a:cs typeface="Century Gothic" charset="0"/>
                        </a:rPr>
                        <a:t>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3119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ea typeface="Century Gothic" charset="0"/>
                          <a:cs typeface="Century Gothic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ea typeface="Century Gothic" charset="0"/>
                          <a:cs typeface="Century Gothic" charset="0"/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ea typeface="Century Gothic" charset="0"/>
                          <a:cs typeface="Century Gothic" charset="0"/>
                        </a:rPr>
                        <a:t>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ea typeface="Century Gothic" charset="0"/>
                          <a:cs typeface="Century Gothic" charset="0"/>
                        </a:rPr>
                        <a:t>”Meh</a:t>
                      </a:r>
                      <a:r>
                        <a:rPr lang="en-US" sz="16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.”</a:t>
                      </a:r>
                      <a:endParaRPr lang="en-US" sz="16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3119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ea typeface="Century Gothic" charset="0"/>
                          <a:cs typeface="Century Gothic" charset="0"/>
                        </a:rPr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ea typeface="Century Gothic" charset="0"/>
                          <a:cs typeface="Century Gothic" charset="0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ea typeface="Century Gothic" charset="0"/>
                          <a:cs typeface="Century Gothic" charset="0"/>
                        </a:rPr>
                        <a:t>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ea typeface="Century Gothic" charset="0"/>
                          <a:cs typeface="Century Gothic" charset="0"/>
                        </a:rPr>
                        <a:t>”Worked</a:t>
                      </a:r>
                      <a:r>
                        <a:rPr lang="en-US" sz="16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out of the box </a:t>
                      </a:r>
                      <a:r>
                        <a:rPr lang="mr-IN" sz="16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…</a:t>
                      </a:r>
                      <a:r>
                        <a:rPr lang="en-US" sz="16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”</a:t>
                      </a:r>
                      <a:endParaRPr lang="en-US" sz="16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3119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ea typeface="Century Gothic" charset="0"/>
                          <a:cs typeface="Century Gothic" charset="0"/>
                        </a:rPr>
                        <a:t>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ea typeface="Century Gothic" charset="0"/>
                          <a:cs typeface="Century Gothic" charset="0"/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ea typeface="Century Gothic" charset="0"/>
                          <a:cs typeface="Century Gothic" charset="0"/>
                        </a:rPr>
                        <a:t>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ea typeface="Century Gothic" charset="0"/>
                          <a:cs typeface="Century Gothic" charset="0"/>
                        </a:rPr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ea typeface="Century Gothic" charset="0"/>
                          <a:cs typeface="Century Gothic" charset="0"/>
                        </a:rPr>
                        <a:t>“</a:t>
                      </a:r>
                      <a:r>
                        <a:rPr lang="en-US" sz="16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Hella</a:t>
                      </a:r>
                      <a:r>
                        <a:rPr lang="en-US" sz="16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</a:t>
                      </a:r>
                      <a:r>
                        <a:rPr lang="en-US" sz="1600" dirty="0">
                          <a:latin typeface="+mn-lt"/>
                          <a:ea typeface="Century Gothic" charset="0"/>
                          <a:cs typeface="Century Gothic" charset="0"/>
                        </a:rPr>
                        <a:t>tots lit </a:t>
                      </a:r>
                      <a:r>
                        <a:rPr lang="en-US" sz="16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yo</a:t>
                      </a:r>
                      <a:r>
                        <a:rPr lang="en-US" sz="16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...”</a:t>
                      </a:r>
                      <a:endParaRPr lang="en-US" sz="16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9949678" y="1505587"/>
          <a:ext cx="984588" cy="24330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4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0798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n-lt"/>
                          <a:ea typeface="Century Gothic" charset="0"/>
                          <a:cs typeface="Century Gothic" charset="0"/>
                        </a:rPr>
                        <a:t>rating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43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  <a:ea typeface="Century Gothic" charset="0"/>
                          <a:cs typeface="Century Gothic" charset="0"/>
                        </a:rPr>
                        <a:t>2.0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1564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  <a:ea typeface="Century Gothic" charset="0"/>
                          <a:cs typeface="Century Gothic" charset="0"/>
                        </a:rPr>
                        <a:t>4.5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261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  <a:ea typeface="Century Gothic" charset="0"/>
                          <a:cs typeface="Century Gothic" charset="0"/>
                        </a:rPr>
                        <a:t>4.1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Double Bracket 7"/>
          <p:cNvSpPr/>
          <p:nvPr/>
        </p:nvSpPr>
        <p:spPr>
          <a:xfrm>
            <a:off x="1243432" y="1345232"/>
            <a:ext cx="6334234" cy="2695366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uble Bracket 8"/>
          <p:cNvSpPr/>
          <p:nvPr/>
        </p:nvSpPr>
        <p:spPr>
          <a:xfrm>
            <a:off x="9400981" y="1345232"/>
            <a:ext cx="1952819" cy="2695366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92531" y="2338972"/>
            <a:ext cx="950901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X=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59698" y="2338972"/>
            <a:ext cx="941283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Y</a:t>
            </a:r>
            <a:r>
              <a:rPr lang="en-US" sz="4000"/>
              <a:t>= </a:t>
            </a:r>
            <a:endParaRPr lang="en-US" sz="4000" dirty="0"/>
          </a:p>
        </p:txBody>
      </p:sp>
      <p:grpSp>
        <p:nvGrpSpPr>
          <p:cNvPr id="28" name="Group 27"/>
          <p:cNvGrpSpPr/>
          <p:nvPr/>
        </p:nvGrpSpPr>
        <p:grpSpPr>
          <a:xfrm>
            <a:off x="5447989" y="4403770"/>
            <a:ext cx="5905811" cy="2243170"/>
            <a:chOff x="5447989" y="4403770"/>
            <a:chExt cx="5905811" cy="2243170"/>
          </a:xfrm>
        </p:grpSpPr>
        <p:grpSp>
          <p:nvGrpSpPr>
            <p:cNvPr id="12" name="Group 11"/>
            <p:cNvGrpSpPr/>
            <p:nvPr/>
          </p:nvGrpSpPr>
          <p:grpSpPr>
            <a:xfrm>
              <a:off x="5447989" y="4403770"/>
              <a:ext cx="5905811" cy="2243170"/>
              <a:chOff x="1189470" y="2575617"/>
              <a:chExt cx="5905811" cy="2243170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1189470" y="2672538"/>
                <a:ext cx="5905811" cy="2146249"/>
                <a:chOff x="1189469" y="1347614"/>
                <a:chExt cx="9551591" cy="3471173"/>
              </a:xfrm>
            </p:grpSpPr>
            <p:sp>
              <p:nvSpPr>
                <p:cNvPr id="15" name="Freeform 14"/>
                <p:cNvSpPr/>
                <p:nvPr/>
              </p:nvSpPr>
              <p:spPr>
                <a:xfrm>
                  <a:off x="1189469" y="1780359"/>
                  <a:ext cx="3739274" cy="2634292"/>
                </a:xfrm>
                <a:custGeom>
                  <a:avLst/>
                  <a:gdLst>
                    <a:gd name="connsiteX0" fmla="*/ 764836 w 3739274"/>
                    <a:gd name="connsiteY0" fmla="*/ 1751736 h 2634292"/>
                    <a:gd name="connsiteX1" fmla="*/ 47660 w 3739274"/>
                    <a:gd name="connsiteY1" fmla="*/ 353242 h 2634292"/>
                    <a:gd name="connsiteX2" fmla="*/ 2055754 w 3739274"/>
                    <a:gd name="connsiteY2" fmla="*/ 460818 h 2634292"/>
                    <a:gd name="connsiteX3" fmla="*/ 2988083 w 3739274"/>
                    <a:gd name="connsiteY3" fmla="*/ 102230 h 2634292"/>
                    <a:gd name="connsiteX4" fmla="*/ 3723189 w 3739274"/>
                    <a:gd name="connsiteY4" fmla="*/ 2576489 h 2634292"/>
                    <a:gd name="connsiteX5" fmla="*/ 2270907 w 3739274"/>
                    <a:gd name="connsiteY5" fmla="*/ 1841383 h 2634292"/>
                    <a:gd name="connsiteX6" fmla="*/ 764836 w 3739274"/>
                    <a:gd name="connsiteY6" fmla="*/ 1751736 h 26342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39274" h="2634292">
                      <a:moveTo>
                        <a:pt x="764836" y="1751736"/>
                      </a:moveTo>
                      <a:cubicBezTo>
                        <a:pt x="394295" y="1503713"/>
                        <a:pt x="-167493" y="568395"/>
                        <a:pt x="47660" y="353242"/>
                      </a:cubicBezTo>
                      <a:cubicBezTo>
                        <a:pt x="262813" y="138089"/>
                        <a:pt x="1565684" y="502653"/>
                        <a:pt x="2055754" y="460818"/>
                      </a:cubicBezTo>
                      <a:cubicBezTo>
                        <a:pt x="2545824" y="418983"/>
                        <a:pt x="2710177" y="-250382"/>
                        <a:pt x="2988083" y="102230"/>
                      </a:cubicBezTo>
                      <a:cubicBezTo>
                        <a:pt x="3265989" y="454842"/>
                        <a:pt x="3842718" y="2286630"/>
                        <a:pt x="3723189" y="2576489"/>
                      </a:cubicBezTo>
                      <a:cubicBezTo>
                        <a:pt x="3603660" y="2866348"/>
                        <a:pt x="2757989" y="1978842"/>
                        <a:pt x="2270907" y="1841383"/>
                      </a:cubicBezTo>
                      <a:cubicBezTo>
                        <a:pt x="1783825" y="1703924"/>
                        <a:pt x="1135377" y="1999759"/>
                        <a:pt x="764836" y="1751736"/>
                      </a:cubicBezTo>
                      <a:close/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/>
                    <a:t>Domain</a:t>
                  </a:r>
                </a:p>
              </p:txBody>
            </p:sp>
            <p:sp>
              <p:nvSpPr>
                <p:cNvPr id="16" name="Freeform 15"/>
                <p:cNvSpPr/>
                <p:nvPr/>
              </p:nvSpPr>
              <p:spPr>
                <a:xfrm>
                  <a:off x="4105834" y="1994846"/>
                  <a:ext cx="4625789" cy="881729"/>
                </a:xfrm>
                <a:custGeom>
                  <a:avLst/>
                  <a:gdLst>
                    <a:gd name="connsiteX0" fmla="*/ 0 w 4177553"/>
                    <a:gd name="connsiteY0" fmla="*/ 860919 h 860919"/>
                    <a:gd name="connsiteX1" fmla="*/ 2259106 w 4177553"/>
                    <a:gd name="connsiteY1" fmla="*/ 307 h 860919"/>
                    <a:gd name="connsiteX2" fmla="*/ 4177553 w 4177553"/>
                    <a:gd name="connsiteY2" fmla="*/ 753342 h 860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177553" h="860919">
                      <a:moveTo>
                        <a:pt x="0" y="860919"/>
                      </a:moveTo>
                      <a:cubicBezTo>
                        <a:pt x="781423" y="439577"/>
                        <a:pt x="1562847" y="18236"/>
                        <a:pt x="2259106" y="307"/>
                      </a:cubicBezTo>
                      <a:cubicBezTo>
                        <a:pt x="2955365" y="-17622"/>
                        <a:pt x="4177553" y="753342"/>
                        <a:pt x="4177553" y="753342"/>
                      </a:cubicBezTo>
                    </a:path>
                  </a:pathLst>
                </a:custGeom>
                <a:noFill/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  <a:headEnd type="oval"/>
                  <a:tailEnd type="stealth"/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cxnSp>
              <p:nvCxnSpPr>
                <p:cNvPr id="17" name="Straight Arrow Connector 16"/>
                <p:cNvCxnSpPr/>
                <p:nvPr/>
              </p:nvCxnSpPr>
              <p:spPr>
                <a:xfrm>
                  <a:off x="7542948" y="3102842"/>
                  <a:ext cx="3198112" cy="0"/>
                </a:xfrm>
                <a:prstGeom prst="straightConnector1">
                  <a:avLst/>
                </a:prstGeom>
                <a:ln w="38100">
                  <a:headEnd type="stealth"/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321960" y="3341651"/>
                  <a:ext cx="419100" cy="215900"/>
                </a:xfrm>
                <a:prstGeom prst="rect">
                  <a:avLst/>
                </a:prstGeom>
              </p:spPr>
            </p:pic>
            <p:pic>
              <p:nvPicPr>
                <p:cNvPr id="19" name="Picture 18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078653" y="3341651"/>
                  <a:ext cx="749300" cy="215900"/>
                </a:xfrm>
                <a:prstGeom prst="rect">
                  <a:avLst/>
                </a:prstGeom>
              </p:spPr>
            </p:pic>
            <p:cxnSp>
              <p:nvCxnSpPr>
                <p:cNvPr id="20" name="Straight Arrow Connector 19"/>
                <p:cNvCxnSpPr/>
                <p:nvPr/>
              </p:nvCxnSpPr>
              <p:spPr>
                <a:xfrm flipH="1">
                  <a:off x="8346876" y="2255498"/>
                  <a:ext cx="1432607" cy="1887360"/>
                </a:xfrm>
                <a:prstGeom prst="straightConnector1">
                  <a:avLst/>
                </a:prstGeom>
                <a:ln w="38100">
                  <a:headEnd type="stealth"/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/>
                <p:cNvCxnSpPr/>
                <p:nvPr/>
              </p:nvCxnSpPr>
              <p:spPr>
                <a:xfrm>
                  <a:off x="9142003" y="1687519"/>
                  <a:ext cx="1" cy="2830645"/>
                </a:xfrm>
                <a:prstGeom prst="straightConnector1">
                  <a:avLst/>
                </a:prstGeom>
                <a:ln w="38100">
                  <a:headEnd type="stealth"/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137325" y="4222561"/>
                  <a:ext cx="580381" cy="298984"/>
                </a:xfrm>
                <a:prstGeom prst="rect">
                  <a:avLst/>
                </a:prstGeom>
              </p:spPr>
            </p:pic>
            <p:pic>
              <p:nvPicPr>
                <p:cNvPr id="23" name="Picture 22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343783" y="2029231"/>
                  <a:ext cx="673836" cy="194156"/>
                </a:xfrm>
                <a:prstGeom prst="rect">
                  <a:avLst/>
                </a:prstGeom>
              </p:spPr>
            </p:pic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945589" y="1347614"/>
                  <a:ext cx="419100" cy="215900"/>
                </a:xfrm>
                <a:prstGeom prst="rect">
                  <a:avLst/>
                </a:prstGeom>
              </p:spPr>
            </p:pic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615389" y="4602887"/>
                  <a:ext cx="749300" cy="215900"/>
                </a:xfrm>
                <a:prstGeom prst="rect">
                  <a:avLst/>
                </a:prstGeom>
              </p:spPr>
            </p:pic>
          </p:grp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22755" y="2575617"/>
                <a:ext cx="254000" cy="419100"/>
              </a:xfrm>
              <a:prstGeom prst="rect">
                <a:avLst/>
              </a:prstGeom>
            </p:spPr>
          </p:pic>
        </p:grpSp>
        <p:sp>
          <p:nvSpPr>
            <p:cNvPr id="6" name="TextBox 5"/>
            <p:cNvSpPr txBox="1"/>
            <p:nvPr/>
          </p:nvSpPr>
          <p:spPr>
            <a:xfrm>
              <a:off x="6459658" y="4504320"/>
              <a:ext cx="465192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X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AD7F0CD-5919-435E-8A92-D27FA10D36D7}"/>
              </a:ext>
            </a:extLst>
          </p:cNvPr>
          <p:cNvSpPr txBox="1"/>
          <p:nvPr/>
        </p:nvSpPr>
        <p:spPr>
          <a:xfrm>
            <a:off x="1661602" y="3811662"/>
            <a:ext cx="48757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int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76953F-8826-4731-B9E5-5D5921741514}"/>
              </a:ext>
            </a:extLst>
          </p:cNvPr>
          <p:cNvSpPr txBox="1"/>
          <p:nvPr/>
        </p:nvSpPr>
        <p:spPr>
          <a:xfrm>
            <a:off x="2402390" y="3811662"/>
            <a:ext cx="48757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int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B3794C-158D-4F3E-B741-553DF7198905}"/>
              </a:ext>
            </a:extLst>
          </p:cNvPr>
          <p:cNvSpPr txBox="1"/>
          <p:nvPr/>
        </p:nvSpPr>
        <p:spPr>
          <a:xfrm>
            <a:off x="3103857" y="3811662"/>
            <a:ext cx="79974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string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9EC013-325C-453A-AEFA-7F1E798FAFBD}"/>
              </a:ext>
            </a:extLst>
          </p:cNvPr>
          <p:cNvSpPr txBox="1"/>
          <p:nvPr/>
        </p:nvSpPr>
        <p:spPr>
          <a:xfrm>
            <a:off x="4055367" y="3811662"/>
            <a:ext cx="116366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 err="1"/>
              <a:t>boolean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25D962-94B8-4023-B1DB-783247EC8736}"/>
              </a:ext>
            </a:extLst>
          </p:cNvPr>
          <p:cNvSpPr txBox="1"/>
          <p:nvPr/>
        </p:nvSpPr>
        <p:spPr>
          <a:xfrm>
            <a:off x="5858595" y="3811662"/>
            <a:ext cx="79974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string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9F9041-8507-47DE-B271-47B598B63BA3}"/>
              </a:ext>
            </a:extLst>
          </p:cNvPr>
          <p:cNvSpPr txBox="1"/>
          <p:nvPr/>
        </p:nvSpPr>
        <p:spPr>
          <a:xfrm>
            <a:off x="10082756" y="3937276"/>
            <a:ext cx="74423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float</a:t>
            </a:r>
          </a:p>
        </p:txBody>
      </p:sp>
    </p:spTree>
    <p:extLst>
      <p:ext uri="{BB962C8B-B14F-4D97-AF65-F5344CB8AC3E}">
        <p14:creationId xmlns:p14="http://schemas.microsoft.com/office/powerpoint/2010/main" val="175320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822127" y="386493"/>
            <a:ext cx="10764822" cy="4076701"/>
          </a:xfrm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uFillTx/>
              </a:rPr>
              <a:t>Linear Models &amp;</a:t>
            </a:r>
            <a:br>
              <a:rPr lang="en-US" b="1" dirty="0"/>
            </a:br>
            <a:r>
              <a:rPr lang="en-US" b="1" dirty="0"/>
              <a:t>Feature Engineering </a:t>
            </a:r>
            <a:br>
              <a:rPr lang="en-US" b="1" dirty="0">
                <a:uFillTx/>
              </a:rPr>
            </a:br>
            <a:endParaRPr lang="en-US" sz="5400" i="1" dirty="0">
              <a:uFillTx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12442" y="3884277"/>
            <a:ext cx="8338783" cy="2058488"/>
          </a:xfrm>
        </p:spPr>
        <p:txBody>
          <a:bodyPr>
            <a:noAutofit/>
          </a:bodyPr>
          <a:lstStyle/>
          <a:p>
            <a:pPr algn="l"/>
            <a:r>
              <a:rPr lang="en-US" sz="1800" dirty="0">
                <a:uFillTx/>
              </a:rPr>
              <a:t>Slides by:</a:t>
            </a:r>
          </a:p>
          <a:p>
            <a:pPr algn="l"/>
            <a:r>
              <a:rPr lang="en-US" b="1" dirty="0">
                <a:uFillTx/>
              </a:rPr>
              <a:t>Joseph E. Gonzalez </a:t>
            </a:r>
            <a:r>
              <a:rPr lang="en-US" sz="2000" dirty="0">
                <a:uFillTx/>
                <a:hlinkClick r:id="rId2"/>
              </a:rPr>
              <a:t>jegonzal@cs.berkeley.edu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8202939" y="3515940"/>
            <a:ext cx="2960361" cy="2855070"/>
            <a:chOff x="2398281" y="1322640"/>
            <a:chExt cx="4896161" cy="4722019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4095395" y="2226135"/>
              <a:ext cx="13716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6451680" y="3096066"/>
              <a:ext cx="0" cy="1371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>
              <a:off x="4095395" y="5336382"/>
              <a:ext cx="13716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3015076" y="3096066"/>
              <a:ext cx="0" cy="1371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523009" y="1322640"/>
              <a:ext cx="984132" cy="1985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>
                  <a:latin typeface="Times" charset="0"/>
                  <a:ea typeface="Times" charset="0"/>
                  <a:cs typeface="Times" charset="0"/>
                </a:rPr>
                <a:t>?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55018" y="1774180"/>
              <a:ext cx="1193324" cy="1013344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08918" y="4881179"/>
              <a:ext cx="1685524" cy="116348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98281" y="4628688"/>
              <a:ext cx="1233590" cy="12191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Transformations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1809"/>
            <a:ext cx="10515600" cy="5193792"/>
          </a:xfrm>
        </p:spPr>
        <p:txBody>
          <a:bodyPr>
            <a:normAutofit/>
          </a:bodyPr>
          <a:lstStyle/>
          <a:p>
            <a:r>
              <a:rPr lang="en-US" dirty="0"/>
              <a:t>Uninformative features: (e.g., UID)</a:t>
            </a:r>
          </a:p>
          <a:p>
            <a:pPr lvl="1"/>
            <a:r>
              <a:rPr lang="en-US" dirty="0"/>
              <a:t>Is this informative (probably not?)</a:t>
            </a:r>
          </a:p>
          <a:p>
            <a:pPr lvl="1"/>
            <a:r>
              <a:rPr lang="en-US" b="1" dirty="0"/>
              <a:t>Transformation:</a:t>
            </a:r>
            <a:r>
              <a:rPr lang="en-US" dirty="0">
                <a:sym typeface="Wingdings"/>
              </a:rPr>
              <a:t> remove uninformative features (why?)</a:t>
            </a:r>
          </a:p>
          <a:p>
            <a:r>
              <a:rPr lang="en-US" dirty="0"/>
              <a:t>Quantitative Features (e.g., Age)</a:t>
            </a:r>
          </a:p>
          <a:p>
            <a:pPr lvl="1"/>
            <a:r>
              <a:rPr lang="en-US" b="1" dirty="0"/>
              <a:t>Transformation:</a:t>
            </a:r>
            <a:r>
              <a:rPr lang="en-US" dirty="0"/>
              <a:t> May apply non-linear transformations (e.g., log)</a:t>
            </a:r>
          </a:p>
          <a:p>
            <a:pPr lvl="1"/>
            <a:r>
              <a:rPr lang="en-US" b="1" dirty="0"/>
              <a:t>Transformation:</a:t>
            </a:r>
            <a:r>
              <a:rPr lang="en-US" dirty="0"/>
              <a:t> Normalize/standardize (more on this later 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Example: (x </a:t>
            </a:r>
            <a:r>
              <a:rPr lang="mr-IN" dirty="0"/>
              <a:t>–</a:t>
            </a:r>
            <a:r>
              <a:rPr lang="en-US" dirty="0"/>
              <a:t> mean)/</a:t>
            </a:r>
            <a:r>
              <a:rPr lang="en-US" dirty="0" err="1"/>
              <a:t>stdev</a:t>
            </a:r>
            <a:endParaRPr lang="en-US" dirty="0"/>
          </a:p>
          <a:p>
            <a:r>
              <a:rPr lang="en-US" dirty="0"/>
              <a:t>Categorical Features (e.g., U.S. State)</a:t>
            </a:r>
          </a:p>
          <a:p>
            <a:pPr lvl="1"/>
            <a:r>
              <a:rPr lang="en-US" dirty="0"/>
              <a:t>How do we convert State into meaningful numbers?</a:t>
            </a:r>
          </a:p>
          <a:p>
            <a:pPr lvl="2"/>
            <a:r>
              <a:rPr lang="en-US" dirty="0"/>
              <a:t>Alabama =1 , </a:t>
            </a:r>
            <a:r>
              <a:rPr lang="mr-IN" dirty="0"/>
              <a:t>…</a:t>
            </a:r>
            <a:r>
              <a:rPr lang="en-US" dirty="0"/>
              <a:t>, Utah = 50 ? </a:t>
            </a:r>
          </a:p>
          <a:p>
            <a:pPr lvl="2"/>
            <a:r>
              <a:rPr lang="en-US" dirty="0"/>
              <a:t>Implies order/magnitude means something </a:t>
            </a:r>
            <a:r>
              <a:rPr lang="mr-IN" dirty="0"/>
              <a:t>…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we don’t want that ...</a:t>
            </a:r>
            <a:endParaRPr lang="en-US" dirty="0"/>
          </a:p>
          <a:p>
            <a:pPr lvl="1"/>
            <a:r>
              <a:rPr lang="en-US" b="1" dirty="0"/>
              <a:t>Transformation: </a:t>
            </a:r>
            <a:r>
              <a:rPr lang="en-US" i="1" dirty="0"/>
              <a:t>One-hot-Encode</a:t>
            </a:r>
          </a:p>
        </p:txBody>
      </p:sp>
    </p:spTree>
    <p:extLst>
      <p:ext uri="{BB962C8B-B14F-4D97-AF65-F5344CB8AC3E}">
        <p14:creationId xmlns:p14="http://schemas.microsoft.com/office/powerpoint/2010/main" val="141745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30704"/>
            <a:ext cx="10801350" cy="1325563"/>
          </a:xfrm>
        </p:spPr>
        <p:txBody>
          <a:bodyPr/>
          <a:lstStyle/>
          <a:p>
            <a:r>
              <a:rPr lang="en-US" dirty="0"/>
              <a:t>One Hot Encoding (dummy encoding)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4538"/>
            <a:ext cx="10515600" cy="4673599"/>
          </a:xfrm>
        </p:spPr>
        <p:txBody>
          <a:bodyPr/>
          <a:lstStyle/>
          <a:p>
            <a:r>
              <a:rPr lang="en-US" dirty="0"/>
              <a:t>Transform categorical feature into many binary features: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625924" y="1841792"/>
          <a:ext cx="1158082" cy="18476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1906"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+mn-lt"/>
                          <a:ea typeface="Century Gothic" charset="0"/>
                          <a:cs typeface="Century Gothic" charset="0"/>
                        </a:rPr>
                        <a:t>state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906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n-lt"/>
                          <a:ea typeface="Century Gothic" charset="0"/>
                          <a:cs typeface="Century Gothic" charset="0"/>
                        </a:rPr>
                        <a:t>NY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906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n-lt"/>
                          <a:ea typeface="Century Gothic" charset="0"/>
                          <a:cs typeface="Century Gothic" charset="0"/>
                        </a:rPr>
                        <a:t>WA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906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n-lt"/>
                          <a:ea typeface="Century Gothic" charset="0"/>
                          <a:cs typeface="Century Gothic" charset="0"/>
                        </a:rPr>
                        <a:t>CA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5729"/>
              </p:ext>
            </p:extLst>
          </p:nvPr>
        </p:nvGraphicFramePr>
        <p:xfrm>
          <a:off x="4156560" y="1841788"/>
          <a:ext cx="6550767" cy="1847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78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78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78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78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78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78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1907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AK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200" dirty="0"/>
                        <a:t>…</a:t>
                      </a:r>
                      <a:endParaRPr lang="en-US" sz="22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CA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200" dirty="0"/>
                        <a:t>…</a:t>
                      </a:r>
                      <a:endParaRPr lang="en-US" sz="22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NY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200" dirty="0"/>
                        <a:t>…</a:t>
                      </a:r>
                      <a:endParaRPr lang="en-US" sz="22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WA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200" dirty="0"/>
                        <a:t>…</a:t>
                      </a:r>
                      <a:endParaRPr lang="en-US" sz="22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WY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907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2200" dirty="0"/>
                        <a:t>…</a:t>
                      </a:r>
                      <a:endParaRPr lang="en-US" sz="22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200" dirty="0"/>
                        <a:t>…</a:t>
                      </a:r>
                      <a:endParaRPr lang="en-US" sz="22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73696" marR="73696" marT="36848" marB="36848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200" dirty="0"/>
                        <a:t>…</a:t>
                      </a:r>
                      <a:endParaRPr lang="en-US" sz="22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2200" dirty="0"/>
                        <a:t>…</a:t>
                      </a:r>
                      <a:endParaRPr lang="en-US" sz="22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907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200" dirty="0"/>
                        <a:t>…</a:t>
                      </a:r>
                      <a:endParaRPr lang="en-US" sz="22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2200" dirty="0"/>
                        <a:t>…</a:t>
                      </a:r>
                      <a:endParaRPr lang="en-US" sz="22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200" dirty="0"/>
                        <a:t>…</a:t>
                      </a:r>
                      <a:endParaRPr lang="en-US" sz="22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73696" marR="73696" marT="36848" marB="36848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200" dirty="0"/>
                        <a:t>…</a:t>
                      </a:r>
                      <a:endParaRPr lang="en-US" sz="22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907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2200" dirty="0"/>
                        <a:t>…</a:t>
                      </a:r>
                      <a:endParaRPr lang="en-US" sz="22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73696" marR="73696" marT="36848" marB="36848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2200" dirty="0"/>
                        <a:t>…</a:t>
                      </a:r>
                      <a:endParaRPr lang="en-US" sz="22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200" dirty="0"/>
                        <a:t>…</a:t>
                      </a:r>
                      <a:endParaRPr lang="en-US" sz="22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200" dirty="0"/>
                        <a:t>…</a:t>
                      </a:r>
                      <a:endParaRPr lang="en-US" sz="22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3203738" y="2497741"/>
            <a:ext cx="539965" cy="627056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08DA03D3-B07B-FE44-9B94-6B5945E75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406" y="4187092"/>
            <a:ext cx="3683000" cy="223520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8B10A61C-89B6-294D-8813-4F82076FDF1F}"/>
              </a:ext>
            </a:extLst>
          </p:cNvPr>
          <p:cNvSpPr txBox="1"/>
          <p:nvPr/>
        </p:nvSpPr>
        <p:spPr>
          <a:xfrm>
            <a:off x="150852" y="4689859"/>
            <a:ext cx="2007333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Corresponding feature functions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1A5DAEE-B706-344B-A0CA-5A943A475C00}"/>
              </a:ext>
            </a:extLst>
          </p:cNvPr>
          <p:cNvSpPr txBox="1"/>
          <p:nvPr/>
        </p:nvSpPr>
        <p:spPr>
          <a:xfrm>
            <a:off x="98099" y="5734180"/>
            <a:ext cx="1818625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See notebook for example code.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3B24D941-73BA-6D47-A73A-FF54AFB8997F}"/>
              </a:ext>
            </a:extLst>
          </p:cNvPr>
          <p:cNvGrpSpPr/>
          <p:nvPr/>
        </p:nvGrpSpPr>
        <p:grpSpPr>
          <a:xfrm>
            <a:off x="6868741" y="3951668"/>
            <a:ext cx="5072540" cy="2467638"/>
            <a:chOff x="6868741" y="3951668"/>
            <a:chExt cx="5072540" cy="246763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ADDBA954-8210-8946-82CE-06DF97E3559B}"/>
                </a:ext>
              </a:extLst>
            </p:cNvPr>
            <p:cNvGrpSpPr/>
            <p:nvPr/>
          </p:nvGrpSpPr>
          <p:grpSpPr>
            <a:xfrm>
              <a:off x="7032367" y="4460283"/>
              <a:ext cx="4519755" cy="1959023"/>
              <a:chOff x="4156559" y="4524030"/>
              <a:chExt cx="4519755" cy="1959023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AB9826C7-783E-4A4E-9F1C-0B1AF45BE8D9}"/>
                  </a:ext>
                </a:extLst>
              </p:cNvPr>
              <p:cNvGrpSpPr/>
              <p:nvPr/>
            </p:nvGrpSpPr>
            <p:grpSpPr>
              <a:xfrm>
                <a:off x="4156559" y="6215555"/>
                <a:ext cx="343508" cy="267498"/>
                <a:chOff x="1398493" y="3004457"/>
                <a:chExt cx="824753" cy="642256"/>
              </a:xfrm>
            </p:grpSpPr>
            <p:grpSp>
              <p:nvGrpSpPr>
                <p:cNvPr id="136" name="Group 135">
                  <a:extLst>
                    <a:ext uri="{FF2B5EF4-FFF2-40B4-BE49-F238E27FC236}">
                      <a16:creationId xmlns:a16="http://schemas.microsoft.com/office/drawing/2014/main" id="{5DFDEDCA-4668-A74F-9E17-1715E23F8804}"/>
                    </a:ext>
                  </a:extLst>
                </p:cNvPr>
                <p:cNvGrpSpPr/>
                <p:nvPr/>
              </p:nvGrpSpPr>
              <p:grpSpPr>
                <a:xfrm>
                  <a:off x="1398493" y="3048000"/>
                  <a:ext cx="824753" cy="185057"/>
                  <a:chOff x="1398493" y="3048000"/>
                  <a:chExt cx="824753" cy="185057"/>
                </a:xfrm>
              </p:grpSpPr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0323546D-39C4-2140-A7CD-AF7C5F95C251}"/>
                      </a:ext>
                    </a:extLst>
                  </p:cNvPr>
                  <p:cNvCxnSpPr/>
                  <p:nvPr/>
                </p:nvCxnSpPr>
                <p:spPr>
                  <a:xfrm>
                    <a:off x="1398493" y="3048000"/>
                    <a:ext cx="824753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DFCF382B-3E36-5C48-9591-49248678B17A}"/>
                      </a:ext>
                    </a:extLst>
                  </p:cNvPr>
                  <p:cNvCxnSpPr/>
                  <p:nvPr/>
                </p:nvCxnSpPr>
                <p:spPr>
                  <a:xfrm>
                    <a:off x="1600838" y="3233057"/>
                    <a:ext cx="420063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7" name="Group 136">
                  <a:extLst>
                    <a:ext uri="{FF2B5EF4-FFF2-40B4-BE49-F238E27FC236}">
                      <a16:creationId xmlns:a16="http://schemas.microsoft.com/office/drawing/2014/main" id="{9381A611-2BD0-2447-986D-1D54E76C6D99}"/>
                    </a:ext>
                  </a:extLst>
                </p:cNvPr>
                <p:cNvGrpSpPr/>
                <p:nvPr/>
              </p:nvGrpSpPr>
              <p:grpSpPr>
                <a:xfrm>
                  <a:off x="1398493" y="3418114"/>
                  <a:ext cx="824753" cy="185057"/>
                  <a:chOff x="1398493" y="3048000"/>
                  <a:chExt cx="824753" cy="185057"/>
                </a:xfrm>
              </p:grpSpPr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7500A583-C441-4645-B0FD-C9B9BF6A10A0}"/>
                      </a:ext>
                    </a:extLst>
                  </p:cNvPr>
                  <p:cNvCxnSpPr/>
                  <p:nvPr/>
                </p:nvCxnSpPr>
                <p:spPr>
                  <a:xfrm>
                    <a:off x="1398493" y="3048000"/>
                    <a:ext cx="824753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D92ABDAF-5D5D-C442-B119-5D2EBC227ACF}"/>
                      </a:ext>
                    </a:extLst>
                  </p:cNvPr>
                  <p:cNvCxnSpPr/>
                  <p:nvPr/>
                </p:nvCxnSpPr>
                <p:spPr>
                  <a:xfrm>
                    <a:off x="1600838" y="3233057"/>
                    <a:ext cx="420063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63EE9434-3B84-0A4D-9EFC-3D15A62559FA}"/>
                    </a:ext>
                  </a:extLst>
                </p:cNvPr>
                <p:cNvSpPr/>
                <p:nvPr/>
              </p:nvSpPr>
              <p:spPr>
                <a:xfrm>
                  <a:off x="1774372" y="3559627"/>
                  <a:ext cx="87086" cy="8708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773D5E95-BB69-1C49-97A7-7225FC76A9E8}"/>
                    </a:ext>
                  </a:extLst>
                </p:cNvPr>
                <p:cNvSpPr/>
                <p:nvPr/>
              </p:nvSpPr>
              <p:spPr>
                <a:xfrm>
                  <a:off x="1778212" y="3004457"/>
                  <a:ext cx="87086" cy="8708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79" name="Elbow Connector 78">
                <a:extLst>
                  <a:ext uri="{FF2B5EF4-FFF2-40B4-BE49-F238E27FC236}">
                    <a16:creationId xmlns:a16="http://schemas.microsoft.com/office/drawing/2014/main" id="{8352D22C-27DD-374E-8DC2-EA4EBC301099}"/>
                  </a:ext>
                </a:extLst>
              </p:cNvPr>
              <p:cNvCxnSpPr>
                <a:stCxn id="84" idx="4"/>
                <a:endCxn id="87" idx="6"/>
              </p:cNvCxnSpPr>
              <p:nvPr/>
            </p:nvCxnSpPr>
            <p:spPr>
              <a:xfrm rot="5400000" flipH="1" flipV="1">
                <a:off x="6053976" y="4392670"/>
                <a:ext cx="367654" cy="3813112"/>
              </a:xfrm>
              <a:prstGeom prst="bentConnector4">
                <a:avLst>
                  <a:gd name="adj1" fmla="val -25897"/>
                  <a:gd name="adj2" fmla="val 102497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E0C9BADE-559B-154A-9720-027B325B84D7}"/>
                  </a:ext>
                </a:extLst>
              </p:cNvPr>
              <p:cNvGrpSpPr/>
              <p:nvPr/>
            </p:nvGrpSpPr>
            <p:grpSpPr>
              <a:xfrm>
                <a:off x="7414734" y="5780239"/>
                <a:ext cx="1192276" cy="543718"/>
                <a:chOff x="7163876" y="4472455"/>
                <a:chExt cx="2862620" cy="1305452"/>
              </a:xfrm>
            </p:grpSpPr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2E0113C8-AD9C-0447-AE1E-24EF176DEA86}"/>
                    </a:ext>
                  </a:extLst>
                </p:cNvPr>
                <p:cNvGrpSpPr/>
                <p:nvPr/>
              </p:nvGrpSpPr>
              <p:grpSpPr>
                <a:xfrm>
                  <a:off x="7173685" y="4472455"/>
                  <a:ext cx="1687286" cy="1305452"/>
                  <a:chOff x="6161314" y="1591461"/>
                  <a:chExt cx="1687286" cy="1305452"/>
                </a:xfrm>
              </p:grpSpPr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27B5ED9F-69CE-2649-98CF-FBDF6A5703E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213099" y="2139869"/>
                    <a:ext cx="0" cy="512606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9B9F2347-EAD0-1F47-8DFC-BA0CAEB28BD5}"/>
                      </a:ext>
                    </a:extLst>
                  </p:cNvPr>
                  <p:cNvCxnSpPr/>
                  <p:nvPr/>
                </p:nvCxnSpPr>
                <p:spPr>
                  <a:xfrm>
                    <a:off x="6161314" y="2396170"/>
                    <a:ext cx="1687286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1" name="Triangle 130">
                    <a:extLst>
                      <a:ext uri="{FF2B5EF4-FFF2-40B4-BE49-F238E27FC236}">
                        <a16:creationId xmlns:a16="http://schemas.microsoft.com/office/drawing/2014/main" id="{247E5E70-E0E1-B645-92C4-6A74C2A249C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716485" y="2166258"/>
                    <a:ext cx="533400" cy="459828"/>
                  </a:xfrm>
                  <a:prstGeom prst="triangl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32" name="Group 131">
                    <a:extLst>
                      <a:ext uri="{FF2B5EF4-FFF2-40B4-BE49-F238E27FC236}">
                        <a16:creationId xmlns:a16="http://schemas.microsoft.com/office/drawing/2014/main" id="{9AA284C5-728D-314F-A30C-CCD31F245CFC}"/>
                      </a:ext>
                    </a:extLst>
                  </p:cNvPr>
                  <p:cNvGrpSpPr/>
                  <p:nvPr/>
                </p:nvGrpSpPr>
                <p:grpSpPr>
                  <a:xfrm>
                    <a:off x="7317029" y="1591461"/>
                    <a:ext cx="362326" cy="392206"/>
                    <a:chOff x="6888592" y="1317171"/>
                    <a:chExt cx="362326" cy="392206"/>
                  </a:xfrm>
                </p:grpSpPr>
                <p:cxnSp>
                  <p:nvCxnSpPr>
                    <p:cNvPr id="134" name="Straight Connector 133">
                      <a:extLst>
                        <a:ext uri="{FF2B5EF4-FFF2-40B4-BE49-F238E27FC236}">
                          <a16:creationId xmlns:a16="http://schemas.microsoft.com/office/drawing/2014/main" id="{A6443121-CA57-4F46-9064-CCB62EC87007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888592" y="1317171"/>
                      <a:ext cx="241551" cy="297858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  <a:head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5" name="Straight Connector 134">
                      <a:extLst>
                        <a:ext uri="{FF2B5EF4-FFF2-40B4-BE49-F238E27FC236}">
                          <a16:creationId xmlns:a16="http://schemas.microsoft.com/office/drawing/2014/main" id="{047B3894-39E9-B947-80AA-58904696FACC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7009367" y="1411519"/>
                      <a:ext cx="241551" cy="297858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  <a:head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33" name="Oval 132">
                    <a:extLst>
                      <a:ext uri="{FF2B5EF4-FFF2-40B4-BE49-F238E27FC236}">
                        <a16:creationId xmlns:a16="http://schemas.microsoft.com/office/drawing/2014/main" id="{8CE983B4-85A2-4740-8836-76DEAEEE3D8E}"/>
                      </a:ext>
                    </a:extLst>
                  </p:cNvPr>
                  <p:cNvSpPr/>
                  <p:nvPr/>
                </p:nvSpPr>
                <p:spPr>
                  <a:xfrm>
                    <a:off x="6508624" y="1895428"/>
                    <a:ext cx="1001485" cy="1001485"/>
                  </a:xfrm>
                  <a:prstGeom prst="ellips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11C08B0E-CF25-4645-A74A-281E555886B7}"/>
                    </a:ext>
                  </a:extLst>
                </p:cNvPr>
                <p:cNvSpPr txBox="1"/>
                <p:nvPr/>
              </p:nvSpPr>
              <p:spPr>
                <a:xfrm>
                  <a:off x="9235895" y="4770312"/>
                  <a:ext cx="790601" cy="523220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/>
                    <a:t>Fish</a:t>
                  </a:r>
                </a:p>
              </p:txBody>
            </p:sp>
            <p:sp>
              <p:nvSpPr>
                <p:cNvPr id="127" name="Oval 126">
                  <a:extLst>
                    <a:ext uri="{FF2B5EF4-FFF2-40B4-BE49-F238E27FC236}">
                      <a16:creationId xmlns:a16="http://schemas.microsoft.com/office/drawing/2014/main" id="{F634C283-8378-F444-A77C-0FB307DF6C64}"/>
                    </a:ext>
                  </a:extLst>
                </p:cNvPr>
                <p:cNvSpPr/>
                <p:nvPr/>
              </p:nvSpPr>
              <p:spPr>
                <a:xfrm>
                  <a:off x="8828599" y="5233621"/>
                  <a:ext cx="87086" cy="8708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BC92E805-9537-D54E-AF48-7DB16068BD76}"/>
                    </a:ext>
                  </a:extLst>
                </p:cNvPr>
                <p:cNvSpPr/>
                <p:nvPr/>
              </p:nvSpPr>
              <p:spPr>
                <a:xfrm>
                  <a:off x="7163876" y="5233621"/>
                  <a:ext cx="87086" cy="8708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FA0DA034-AC7B-D54A-94AD-647C2F35CDFC}"/>
                  </a:ext>
                </a:extLst>
              </p:cNvPr>
              <p:cNvGrpSpPr/>
              <p:nvPr/>
            </p:nvGrpSpPr>
            <p:grpSpPr>
              <a:xfrm>
                <a:off x="7414733" y="5198042"/>
                <a:ext cx="1261581" cy="543718"/>
                <a:chOff x="7163876" y="4472455"/>
                <a:chExt cx="3029020" cy="1305452"/>
              </a:xfrm>
            </p:grpSpPr>
            <p:grpSp>
              <p:nvGrpSpPr>
                <p:cNvPr id="114" name="Group 113">
                  <a:extLst>
                    <a:ext uri="{FF2B5EF4-FFF2-40B4-BE49-F238E27FC236}">
                      <a16:creationId xmlns:a16="http://schemas.microsoft.com/office/drawing/2014/main" id="{1519EAD4-E2DC-9B46-A509-FE18D89D5F2C}"/>
                    </a:ext>
                  </a:extLst>
                </p:cNvPr>
                <p:cNvGrpSpPr/>
                <p:nvPr/>
              </p:nvGrpSpPr>
              <p:grpSpPr>
                <a:xfrm>
                  <a:off x="7173685" y="4472455"/>
                  <a:ext cx="1687286" cy="1305452"/>
                  <a:chOff x="6161314" y="1591461"/>
                  <a:chExt cx="1687286" cy="1305452"/>
                </a:xfrm>
              </p:grpSpPr>
              <p:sp>
                <p:nvSpPr>
                  <p:cNvPr id="118" name="Oval 117">
                    <a:extLst>
                      <a:ext uri="{FF2B5EF4-FFF2-40B4-BE49-F238E27FC236}">
                        <a16:creationId xmlns:a16="http://schemas.microsoft.com/office/drawing/2014/main" id="{6D933838-D4F0-8140-BD2F-02DE875E160A}"/>
                      </a:ext>
                    </a:extLst>
                  </p:cNvPr>
                  <p:cNvSpPr/>
                  <p:nvPr/>
                </p:nvSpPr>
                <p:spPr>
                  <a:xfrm>
                    <a:off x="6508624" y="1895428"/>
                    <a:ext cx="1001485" cy="1001485"/>
                  </a:xfrm>
                  <a:prstGeom prst="ellipse">
                    <a:avLst/>
                  </a:prstGeom>
                  <a:solidFill>
                    <a:srgbClr val="FFC00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B14621D1-24EC-464A-91B5-AE05BA855B7A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213099" y="2139869"/>
                    <a:ext cx="0" cy="512606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2C8D67B4-80D3-304D-9792-6E0487569572}"/>
                      </a:ext>
                    </a:extLst>
                  </p:cNvPr>
                  <p:cNvCxnSpPr/>
                  <p:nvPr/>
                </p:nvCxnSpPr>
                <p:spPr>
                  <a:xfrm>
                    <a:off x="6161314" y="2396170"/>
                    <a:ext cx="1687286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1" name="Triangle 120">
                    <a:extLst>
                      <a:ext uri="{FF2B5EF4-FFF2-40B4-BE49-F238E27FC236}">
                        <a16:creationId xmlns:a16="http://schemas.microsoft.com/office/drawing/2014/main" id="{0A9E24B5-7DFB-8D46-81B1-70E42486784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716485" y="2166258"/>
                    <a:ext cx="533400" cy="459828"/>
                  </a:xfrm>
                  <a:prstGeom prst="triangl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22" name="Group 121">
                    <a:extLst>
                      <a:ext uri="{FF2B5EF4-FFF2-40B4-BE49-F238E27FC236}">
                        <a16:creationId xmlns:a16="http://schemas.microsoft.com/office/drawing/2014/main" id="{27E2BA55-B3C1-FD49-B6FC-5C0E56A32705}"/>
                      </a:ext>
                    </a:extLst>
                  </p:cNvPr>
                  <p:cNvGrpSpPr/>
                  <p:nvPr/>
                </p:nvGrpSpPr>
                <p:grpSpPr>
                  <a:xfrm>
                    <a:off x="7317029" y="1591461"/>
                    <a:ext cx="362326" cy="392206"/>
                    <a:chOff x="6888592" y="1317171"/>
                    <a:chExt cx="362326" cy="392206"/>
                  </a:xfrm>
                </p:grpSpPr>
                <p:cxnSp>
                  <p:nvCxnSpPr>
                    <p:cNvPr id="123" name="Straight Connector 122">
                      <a:extLst>
                        <a:ext uri="{FF2B5EF4-FFF2-40B4-BE49-F238E27FC236}">
                          <a16:creationId xmlns:a16="http://schemas.microsoft.com/office/drawing/2014/main" id="{702187B2-6A9A-E64A-9421-56BF843DD4CE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888592" y="1317171"/>
                      <a:ext cx="241551" cy="297858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  <a:head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4" name="Straight Connector 123">
                      <a:extLst>
                        <a:ext uri="{FF2B5EF4-FFF2-40B4-BE49-F238E27FC236}">
                          <a16:creationId xmlns:a16="http://schemas.microsoft.com/office/drawing/2014/main" id="{40083012-D91C-DA49-BDEA-293A068E3A75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7009367" y="1411519"/>
                      <a:ext cx="241551" cy="297858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  <a:head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B0A04B68-D4FC-C849-BD5A-A7A2915A5F23}"/>
                    </a:ext>
                  </a:extLst>
                </p:cNvPr>
                <p:cNvSpPr txBox="1"/>
                <p:nvPr/>
              </p:nvSpPr>
              <p:spPr>
                <a:xfrm>
                  <a:off x="9262832" y="4737654"/>
                  <a:ext cx="930064" cy="523220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/>
                    <a:t>Dog</a:t>
                  </a:r>
                  <a:endParaRPr lang="en-US" sz="2800" dirty="0"/>
                </a:p>
              </p:txBody>
            </p:sp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7E734E0B-0580-6C4D-8539-CBF7133C5893}"/>
                    </a:ext>
                  </a:extLst>
                </p:cNvPr>
                <p:cNvSpPr/>
                <p:nvPr/>
              </p:nvSpPr>
              <p:spPr>
                <a:xfrm>
                  <a:off x="8828599" y="5233621"/>
                  <a:ext cx="87086" cy="8708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A2F2C9EC-90CB-104E-B9D6-326420F462AF}"/>
                    </a:ext>
                  </a:extLst>
                </p:cNvPr>
                <p:cNvSpPr/>
                <p:nvPr/>
              </p:nvSpPr>
              <p:spPr>
                <a:xfrm>
                  <a:off x="7163876" y="5233621"/>
                  <a:ext cx="87086" cy="8708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73BFC3CC-CD48-2C45-9DC2-1463B4AC3CC6}"/>
                  </a:ext>
                </a:extLst>
              </p:cNvPr>
              <p:cNvGrpSpPr/>
              <p:nvPr/>
            </p:nvGrpSpPr>
            <p:grpSpPr>
              <a:xfrm>
                <a:off x="7414733" y="4524030"/>
                <a:ext cx="1180473" cy="543718"/>
                <a:chOff x="7163876" y="4472455"/>
                <a:chExt cx="2834282" cy="1305452"/>
              </a:xfrm>
            </p:grpSpPr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D235E46F-25EC-064F-819B-B0CBA09F6824}"/>
                    </a:ext>
                  </a:extLst>
                </p:cNvPr>
                <p:cNvGrpSpPr/>
                <p:nvPr/>
              </p:nvGrpSpPr>
              <p:grpSpPr>
                <a:xfrm>
                  <a:off x="7173685" y="4472455"/>
                  <a:ext cx="1687286" cy="1305452"/>
                  <a:chOff x="6161314" y="1591461"/>
                  <a:chExt cx="1687286" cy="1305452"/>
                </a:xfrm>
              </p:grpSpPr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5051D1D6-690E-F546-A439-2A718EE10422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213099" y="2139869"/>
                    <a:ext cx="0" cy="512606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3233B167-C34D-DB49-8AD6-1979CB207346}"/>
                      </a:ext>
                    </a:extLst>
                  </p:cNvPr>
                  <p:cNvCxnSpPr/>
                  <p:nvPr/>
                </p:nvCxnSpPr>
                <p:spPr>
                  <a:xfrm>
                    <a:off x="6161314" y="2396170"/>
                    <a:ext cx="1687286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9" name="Triangle 108">
                    <a:extLst>
                      <a:ext uri="{FF2B5EF4-FFF2-40B4-BE49-F238E27FC236}">
                        <a16:creationId xmlns:a16="http://schemas.microsoft.com/office/drawing/2014/main" id="{91A41CDF-6648-E047-A10F-7714A4C0249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716485" y="2166258"/>
                    <a:ext cx="533400" cy="459828"/>
                  </a:xfrm>
                  <a:prstGeom prst="triangl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10" name="Group 109">
                    <a:extLst>
                      <a:ext uri="{FF2B5EF4-FFF2-40B4-BE49-F238E27FC236}">
                        <a16:creationId xmlns:a16="http://schemas.microsoft.com/office/drawing/2014/main" id="{ACBB8CC9-A996-4847-AD80-13BC6C06B843}"/>
                      </a:ext>
                    </a:extLst>
                  </p:cNvPr>
                  <p:cNvGrpSpPr/>
                  <p:nvPr/>
                </p:nvGrpSpPr>
                <p:grpSpPr>
                  <a:xfrm>
                    <a:off x="7317029" y="1591461"/>
                    <a:ext cx="362326" cy="392206"/>
                    <a:chOff x="6888592" y="1317171"/>
                    <a:chExt cx="362326" cy="392206"/>
                  </a:xfrm>
                </p:grpSpPr>
                <p:cxnSp>
                  <p:nvCxnSpPr>
                    <p:cNvPr id="112" name="Straight Connector 111">
                      <a:extLst>
                        <a:ext uri="{FF2B5EF4-FFF2-40B4-BE49-F238E27FC236}">
                          <a16:creationId xmlns:a16="http://schemas.microsoft.com/office/drawing/2014/main" id="{0FCF488F-05BD-CE4B-8BB2-43774B4FEC14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888592" y="1317171"/>
                      <a:ext cx="241551" cy="297858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  <a:head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3" name="Straight Connector 112">
                      <a:extLst>
                        <a:ext uri="{FF2B5EF4-FFF2-40B4-BE49-F238E27FC236}">
                          <a16:creationId xmlns:a16="http://schemas.microsoft.com/office/drawing/2014/main" id="{4BA9FAD6-9504-EC4F-A184-4273842ADD33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7009367" y="1411519"/>
                      <a:ext cx="241551" cy="297858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  <a:head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F5CE98EF-4E11-B24B-96ED-2AA3E8B2FFAE}"/>
                      </a:ext>
                    </a:extLst>
                  </p:cNvPr>
                  <p:cNvSpPr/>
                  <p:nvPr/>
                </p:nvSpPr>
                <p:spPr>
                  <a:xfrm>
                    <a:off x="6508624" y="1895428"/>
                    <a:ext cx="1001485" cy="1001485"/>
                  </a:xfrm>
                  <a:prstGeom prst="ellips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ECCA2B84-A81B-754F-A247-36D019788515}"/>
                    </a:ext>
                  </a:extLst>
                </p:cNvPr>
                <p:cNvSpPr txBox="1"/>
                <p:nvPr/>
              </p:nvSpPr>
              <p:spPr>
                <a:xfrm>
                  <a:off x="9154656" y="4770312"/>
                  <a:ext cx="843502" cy="523220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/>
                    <a:t>Cat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45D8FDA-91B6-1E4C-8D06-3C8EF2CE22A0}"/>
                    </a:ext>
                  </a:extLst>
                </p:cNvPr>
                <p:cNvSpPr/>
                <p:nvPr/>
              </p:nvSpPr>
              <p:spPr>
                <a:xfrm>
                  <a:off x="8828599" y="5233621"/>
                  <a:ext cx="87086" cy="8708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987F99FB-C26D-EE46-8951-AE8556816EC8}"/>
                    </a:ext>
                  </a:extLst>
                </p:cNvPr>
                <p:cNvSpPr/>
                <p:nvPr/>
              </p:nvSpPr>
              <p:spPr>
                <a:xfrm>
                  <a:off x="7163876" y="5233621"/>
                  <a:ext cx="87086" cy="8708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E2B96221-FB16-084C-AFB2-3B8AFBBB3FD5}"/>
                  </a:ext>
                </a:extLst>
              </p:cNvPr>
              <p:cNvGrpSpPr/>
              <p:nvPr/>
            </p:nvGrpSpPr>
            <p:grpSpPr>
              <a:xfrm>
                <a:off x="5431862" y="4793236"/>
                <a:ext cx="394269" cy="168179"/>
                <a:chOff x="3733800" y="2551883"/>
                <a:chExt cx="946628" cy="403792"/>
              </a:xfrm>
            </p:grpSpPr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DD391A01-3AEA-8A47-BCA2-434A76E90B41}"/>
                    </a:ext>
                  </a:extLst>
                </p:cNvPr>
                <p:cNvSpPr/>
                <p:nvPr/>
              </p:nvSpPr>
              <p:spPr>
                <a:xfrm>
                  <a:off x="3733800" y="279848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4B6A9617-408F-8C40-802E-55ACD6CE9AE1}"/>
                    </a:ext>
                  </a:extLst>
                </p:cNvPr>
                <p:cNvSpPr/>
                <p:nvPr/>
              </p:nvSpPr>
              <p:spPr>
                <a:xfrm>
                  <a:off x="4528028" y="2803275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3B81AE6A-285C-1744-BF1C-FA7C613D09C8}"/>
                    </a:ext>
                  </a:extLst>
                </p:cNvPr>
                <p:cNvCxnSpPr/>
                <p:nvPr/>
              </p:nvCxnSpPr>
              <p:spPr>
                <a:xfrm flipV="1">
                  <a:off x="3886200" y="2551883"/>
                  <a:ext cx="687302" cy="32279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4" name="Elbow Connector 83">
                <a:extLst>
                  <a:ext uri="{FF2B5EF4-FFF2-40B4-BE49-F238E27FC236}">
                    <a16:creationId xmlns:a16="http://schemas.microsoft.com/office/drawing/2014/main" id="{9A3A3EA2-36A9-664B-AA7F-46E8EF5A763F}"/>
                  </a:ext>
                </a:extLst>
              </p:cNvPr>
              <p:cNvCxnSpPr>
                <a:stCxn id="84" idx="4"/>
                <a:endCxn id="93" idx="6"/>
              </p:cNvCxnSpPr>
              <p:nvPr/>
            </p:nvCxnSpPr>
            <p:spPr>
              <a:xfrm rot="5400000" flipH="1" flipV="1">
                <a:off x="5762877" y="4101571"/>
                <a:ext cx="949852" cy="3813112"/>
              </a:xfrm>
              <a:prstGeom prst="bentConnector4">
                <a:avLst>
                  <a:gd name="adj1" fmla="val -10024"/>
                  <a:gd name="adj2" fmla="val 102497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Elbow Connector 84">
                <a:extLst>
                  <a:ext uri="{FF2B5EF4-FFF2-40B4-BE49-F238E27FC236}">
                    <a16:creationId xmlns:a16="http://schemas.microsoft.com/office/drawing/2014/main" id="{E29AD450-4358-C544-9432-54C33648779B}"/>
                  </a:ext>
                </a:extLst>
              </p:cNvPr>
              <p:cNvCxnSpPr>
                <a:stCxn id="84" idx="4"/>
              </p:cNvCxnSpPr>
              <p:nvPr/>
            </p:nvCxnSpPr>
            <p:spPr>
              <a:xfrm rot="5400000" flipH="1" flipV="1">
                <a:off x="5425872" y="3764566"/>
                <a:ext cx="1623863" cy="3813112"/>
              </a:xfrm>
              <a:prstGeom prst="bentConnector4">
                <a:avLst>
                  <a:gd name="adj1" fmla="val -5863"/>
                  <a:gd name="adj2" fmla="val 102497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C3CE3864-0206-A74D-BAE1-822E82F21A5A}"/>
                  </a:ext>
                </a:extLst>
              </p:cNvPr>
              <p:cNvGrpSpPr/>
              <p:nvPr/>
            </p:nvGrpSpPr>
            <p:grpSpPr>
              <a:xfrm>
                <a:off x="5422963" y="5172802"/>
                <a:ext cx="394269" cy="65471"/>
                <a:chOff x="3733800" y="2798480"/>
                <a:chExt cx="946628" cy="157195"/>
              </a:xfrm>
            </p:grpSpPr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BEA90556-3BCC-9140-9155-1E6F6B887EC6}"/>
                    </a:ext>
                  </a:extLst>
                </p:cNvPr>
                <p:cNvSpPr/>
                <p:nvPr/>
              </p:nvSpPr>
              <p:spPr>
                <a:xfrm>
                  <a:off x="3733800" y="279848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E982DC5D-B23D-A243-B796-1A8A7164DE3B}"/>
                    </a:ext>
                  </a:extLst>
                </p:cNvPr>
                <p:cNvSpPr/>
                <p:nvPr/>
              </p:nvSpPr>
              <p:spPr>
                <a:xfrm>
                  <a:off x="4528028" y="2803275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9E9AD484-6E8E-D042-9E81-D2B7A339E844}"/>
                    </a:ext>
                  </a:extLst>
                </p:cNvPr>
                <p:cNvCxnSpPr/>
                <p:nvPr/>
              </p:nvCxnSpPr>
              <p:spPr>
                <a:xfrm flipV="1">
                  <a:off x="3886200" y="2825593"/>
                  <a:ext cx="664146" cy="4908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9EF20C5A-978F-6540-A184-F4A51B262558}"/>
                  </a:ext>
                </a:extLst>
              </p:cNvPr>
              <p:cNvGrpSpPr/>
              <p:nvPr/>
            </p:nvGrpSpPr>
            <p:grpSpPr>
              <a:xfrm>
                <a:off x="5428794" y="5491757"/>
                <a:ext cx="394269" cy="168179"/>
                <a:chOff x="3733800" y="2551883"/>
                <a:chExt cx="946628" cy="403792"/>
              </a:xfrm>
            </p:grpSpPr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63FF2E05-0944-D845-8C6F-8D2915C35FD0}"/>
                    </a:ext>
                  </a:extLst>
                </p:cNvPr>
                <p:cNvSpPr/>
                <p:nvPr/>
              </p:nvSpPr>
              <p:spPr>
                <a:xfrm>
                  <a:off x="3733800" y="279848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6E6BD4E9-0C1C-5347-B5AB-F55FA04DBBEE}"/>
                    </a:ext>
                  </a:extLst>
                </p:cNvPr>
                <p:cNvSpPr/>
                <p:nvPr/>
              </p:nvSpPr>
              <p:spPr>
                <a:xfrm>
                  <a:off x="4528028" y="2803275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BFCC84D1-6018-4B49-80EC-BD3787F97BD3}"/>
                    </a:ext>
                  </a:extLst>
                </p:cNvPr>
                <p:cNvCxnSpPr/>
                <p:nvPr/>
              </p:nvCxnSpPr>
              <p:spPr>
                <a:xfrm flipV="1">
                  <a:off x="3886200" y="2551883"/>
                  <a:ext cx="687302" cy="32279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8" name="Elbow Connector 87">
                <a:extLst>
                  <a:ext uri="{FF2B5EF4-FFF2-40B4-BE49-F238E27FC236}">
                    <a16:creationId xmlns:a16="http://schemas.microsoft.com/office/drawing/2014/main" id="{B429209A-68CD-9048-91FF-50BCED50052C}"/>
                  </a:ext>
                </a:extLst>
              </p:cNvPr>
              <p:cNvCxnSpPr>
                <a:stCxn id="85" idx="0"/>
              </p:cNvCxnSpPr>
              <p:nvPr/>
            </p:nvCxnSpPr>
            <p:spPr>
              <a:xfrm rot="5400000" flipH="1" flipV="1">
                <a:off x="4238417" y="5022110"/>
                <a:ext cx="1287874" cy="1099015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Elbow Connector 88">
                <a:extLst>
                  <a:ext uri="{FF2B5EF4-FFF2-40B4-BE49-F238E27FC236}">
                    <a16:creationId xmlns:a16="http://schemas.microsoft.com/office/drawing/2014/main" id="{A1C79A18-1561-BC41-A5A3-B8FD7E5426A2}"/>
                  </a:ext>
                </a:extLst>
              </p:cNvPr>
              <p:cNvCxnSpPr>
                <a:stCxn id="85" idx="0"/>
              </p:cNvCxnSpPr>
              <p:nvPr/>
            </p:nvCxnSpPr>
            <p:spPr>
              <a:xfrm rot="5400000" flipH="1" flipV="1">
                <a:off x="4372397" y="5164989"/>
                <a:ext cx="1011016" cy="1090116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Elbow Connector 89">
                <a:extLst>
                  <a:ext uri="{FF2B5EF4-FFF2-40B4-BE49-F238E27FC236}">
                    <a16:creationId xmlns:a16="http://schemas.microsoft.com/office/drawing/2014/main" id="{83EA2C7A-69D8-6842-9B5F-D44369757BFD}"/>
                  </a:ext>
                </a:extLst>
              </p:cNvPr>
              <p:cNvCxnSpPr>
                <a:stCxn id="85" idx="0"/>
              </p:cNvCxnSpPr>
              <p:nvPr/>
            </p:nvCxnSpPr>
            <p:spPr>
              <a:xfrm rot="5400000" flipH="1" flipV="1">
                <a:off x="4586144" y="5372905"/>
                <a:ext cx="589353" cy="1095947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Elbow Connector 90">
                <a:extLst>
                  <a:ext uri="{FF2B5EF4-FFF2-40B4-BE49-F238E27FC236}">
                    <a16:creationId xmlns:a16="http://schemas.microsoft.com/office/drawing/2014/main" id="{B056A78F-2CCC-FE46-89C7-D20DF4BEF823}"/>
                  </a:ext>
                </a:extLst>
              </p:cNvPr>
              <p:cNvCxnSpPr/>
              <p:nvPr/>
            </p:nvCxnSpPr>
            <p:spPr>
              <a:xfrm flipV="1">
                <a:off x="5826131" y="4859190"/>
                <a:ext cx="1588603" cy="70488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Elbow Connector 91">
                <a:extLst>
                  <a:ext uri="{FF2B5EF4-FFF2-40B4-BE49-F238E27FC236}">
                    <a16:creationId xmlns:a16="http://schemas.microsoft.com/office/drawing/2014/main" id="{31C3EFDB-C9F4-2B40-84CB-ACDB53CEF6A5}"/>
                  </a:ext>
                </a:extLst>
              </p:cNvPr>
              <p:cNvCxnSpPr/>
              <p:nvPr/>
            </p:nvCxnSpPr>
            <p:spPr>
              <a:xfrm>
                <a:off x="5817232" y="5206536"/>
                <a:ext cx="1597502" cy="326665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Elbow Connector 92">
                <a:extLst>
                  <a:ext uri="{FF2B5EF4-FFF2-40B4-BE49-F238E27FC236}">
                    <a16:creationId xmlns:a16="http://schemas.microsoft.com/office/drawing/2014/main" id="{5DED04F5-04F6-5E41-AEA8-107F93D8DE06}"/>
                  </a:ext>
                </a:extLst>
              </p:cNvPr>
              <p:cNvCxnSpPr>
                <a:endCxn id="88" idx="2"/>
              </p:cNvCxnSpPr>
              <p:nvPr/>
            </p:nvCxnSpPr>
            <p:spPr>
              <a:xfrm>
                <a:off x="5823063" y="5628199"/>
                <a:ext cx="1591671" cy="487200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753F9AA8-CEA6-7E43-B093-AE5F58C4A741}"/>
                </a:ext>
              </a:extLst>
            </p:cNvPr>
            <p:cNvSpPr txBox="1"/>
            <p:nvPr/>
          </p:nvSpPr>
          <p:spPr>
            <a:xfrm>
              <a:off x="6868741" y="3951668"/>
              <a:ext cx="5072540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Origin of the term: multiple “wires” for possible values one is hot </a:t>
              </a:r>
              <a:r>
                <a:rPr lang="mr-IN" dirty="0"/>
                <a:t>…</a:t>
              </a:r>
              <a:endParaRPr lang="en-US" dirty="0"/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0323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5" grpId="0"/>
      <p:bldP spid="7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Missing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238"/>
            <a:ext cx="10661882" cy="4885726"/>
          </a:xfrm>
        </p:spPr>
        <p:txBody>
          <a:bodyPr>
            <a:normAutofit/>
          </a:bodyPr>
          <a:lstStyle/>
          <a:p>
            <a:r>
              <a:rPr lang="en-US" dirty="0"/>
              <a:t>Missing values in </a:t>
            </a:r>
            <a:r>
              <a:rPr lang="en-US" b="1" dirty="0"/>
              <a:t>Quantitative Data</a:t>
            </a:r>
          </a:p>
          <a:p>
            <a:pPr lvl="1"/>
            <a:r>
              <a:rPr lang="en-US" dirty="0"/>
              <a:t>Try to impute (estimate) missing values</a:t>
            </a:r>
            <a:r>
              <a:rPr lang="mr-IN" dirty="0"/>
              <a:t>…</a:t>
            </a:r>
            <a:r>
              <a:rPr lang="en-US" dirty="0"/>
              <a:t> (tricky)</a:t>
            </a:r>
          </a:p>
          <a:p>
            <a:pPr lvl="2"/>
            <a:r>
              <a:rPr lang="en-US" dirty="0"/>
              <a:t>Substitute the sample mean</a:t>
            </a:r>
          </a:p>
          <a:p>
            <a:pPr lvl="2"/>
            <a:r>
              <a:rPr lang="en-US" dirty="0"/>
              <a:t>Try more sophisticated algorithms to predict the missing value 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Add a </a:t>
            </a:r>
            <a:r>
              <a:rPr lang="en-US" dirty="0" err="1"/>
              <a:t>boolean</a:t>
            </a:r>
            <a:r>
              <a:rPr lang="en-US" dirty="0"/>
              <a:t> field called “</a:t>
            </a:r>
            <a:r>
              <a:rPr lang="en-US" dirty="0" err="1"/>
              <a:t>missing_age</a:t>
            </a:r>
            <a:r>
              <a:rPr lang="en-US" dirty="0"/>
              <a:t>”.  (why?)</a:t>
            </a:r>
          </a:p>
          <a:p>
            <a:pPr lvl="2"/>
            <a:r>
              <a:rPr lang="en-US" dirty="0"/>
              <a:t>Sometimes the very fact that something is missing is useful.</a:t>
            </a:r>
          </a:p>
          <a:p>
            <a:r>
              <a:rPr lang="en-US" dirty="0"/>
              <a:t>Missing values in </a:t>
            </a:r>
            <a:r>
              <a:rPr lang="en-US" b="1" dirty="0"/>
              <a:t>Categorical Data</a:t>
            </a:r>
          </a:p>
          <a:p>
            <a:pPr lvl="1"/>
            <a:r>
              <a:rPr lang="en-US" dirty="0"/>
              <a:t>Add an addition category called “</a:t>
            </a:r>
            <a:r>
              <a:rPr lang="en-US" dirty="0" err="1"/>
              <a:t>missing_state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Missing a Boolean? Some Boolean values can be converted into</a:t>
            </a:r>
          </a:p>
          <a:p>
            <a:pPr lvl="2"/>
            <a:r>
              <a:rPr lang="en-US" dirty="0"/>
              <a:t>True =&gt; +1, False =&gt; -1, Missing =&gt; 0</a:t>
            </a:r>
          </a:p>
        </p:txBody>
      </p:sp>
    </p:spTree>
    <p:extLst>
      <p:ext uri="{BB962C8B-B14F-4D97-AF65-F5344CB8AC3E}">
        <p14:creationId xmlns:p14="http://schemas.microsoft.com/office/powerpoint/2010/main" val="357427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276128"/>
            <a:ext cx="10801350" cy="1325563"/>
          </a:xfrm>
        </p:spPr>
        <p:txBody>
          <a:bodyPr/>
          <a:lstStyle/>
          <a:p>
            <a:r>
              <a:rPr lang="en-US" dirty="0"/>
              <a:t>Encoding categorical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1691"/>
            <a:ext cx="10515600" cy="4351339"/>
          </a:xfrm>
        </p:spPr>
        <p:txBody>
          <a:bodyPr>
            <a:normAutofit/>
          </a:bodyPr>
          <a:lstStyle/>
          <a:p>
            <a:r>
              <a:rPr lang="en-US" i="1" dirty="0"/>
              <a:t>Categorical Data </a:t>
            </a:r>
            <a:r>
              <a:rPr lang="en-US" i="1" dirty="0">
                <a:sym typeface="Wingdings"/>
              </a:rPr>
              <a:t> </a:t>
            </a:r>
            <a:r>
              <a:rPr lang="en-US" b="1" dirty="0"/>
              <a:t>One-hot encoding: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endParaRPr lang="en-US" b="1" dirty="0"/>
          </a:p>
          <a:p>
            <a:pPr lvl="1"/>
            <a:endParaRPr lang="en-US" b="1" dirty="0"/>
          </a:p>
          <a:p>
            <a:r>
              <a:rPr lang="en-US" i="1" dirty="0"/>
              <a:t>Text Data </a:t>
            </a:r>
          </a:p>
          <a:p>
            <a:pPr lvl="1"/>
            <a:r>
              <a:rPr lang="en-US" b="1" dirty="0"/>
              <a:t>Bag-of-words &amp; N-gram models</a:t>
            </a:r>
            <a:endParaRPr lang="en-US" b="1" i="1" dirty="0"/>
          </a:p>
          <a:p>
            <a:pPr lvl="1"/>
            <a:endParaRPr lang="en-US" b="1" i="1" dirty="0"/>
          </a:p>
          <a:p>
            <a:pPr lvl="2"/>
            <a:endParaRPr lang="en-US" b="1" i="1" dirty="0"/>
          </a:p>
          <a:p>
            <a:endParaRPr lang="en-US" i="1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779" y="2127225"/>
            <a:ext cx="7657241" cy="1768436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1DE60C7F-1C20-9648-8BE6-BD215438EAD8}"/>
              </a:ext>
            </a:extLst>
          </p:cNvPr>
          <p:cNvGrpSpPr/>
          <p:nvPr/>
        </p:nvGrpSpPr>
        <p:grpSpPr>
          <a:xfrm>
            <a:off x="1613744" y="5079416"/>
            <a:ext cx="9662599" cy="1631009"/>
            <a:chOff x="1162407" y="1963641"/>
            <a:chExt cx="9662599" cy="163100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6BCF0FA-8094-D646-AFD2-47B50D455528}"/>
                </a:ext>
              </a:extLst>
            </p:cNvPr>
            <p:cNvSpPr/>
            <p:nvPr/>
          </p:nvSpPr>
          <p:spPr>
            <a:xfrm>
              <a:off x="6761269" y="3142147"/>
              <a:ext cx="4063737" cy="452503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43A185C-B820-7F4D-9987-6C0004E3EBEF}"/>
                </a:ext>
              </a:extLst>
            </p:cNvPr>
            <p:cNvSpPr/>
            <p:nvPr/>
          </p:nvSpPr>
          <p:spPr>
            <a:xfrm>
              <a:off x="1162407" y="2028991"/>
              <a:ext cx="3935683" cy="140344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>
                  <a:solidFill>
                    <a:prstClr val="white"/>
                  </a:solidFill>
                </a:rPr>
                <a:t>“Learning about machine</a:t>
              </a:r>
              <a:br>
                <a:rPr lang="en-US" sz="2400" i="1" dirty="0">
                  <a:solidFill>
                    <a:prstClr val="white"/>
                  </a:solidFill>
                </a:rPr>
              </a:br>
              <a:r>
                <a:rPr lang="en-US" sz="2400" i="1" dirty="0">
                  <a:solidFill>
                    <a:prstClr val="white"/>
                  </a:solidFill>
                </a:rPr>
                <a:t>learning is fun.”</a:t>
              </a:r>
            </a:p>
          </p:txBody>
        </p:sp>
        <p:sp>
          <p:nvSpPr>
            <p:cNvPr id="31" name="Right Arrow 30">
              <a:extLst>
                <a:ext uri="{FF2B5EF4-FFF2-40B4-BE49-F238E27FC236}">
                  <a16:creationId xmlns:a16="http://schemas.microsoft.com/office/drawing/2014/main" id="{9E8E3715-F070-8F42-8264-CB5F39D53AED}"/>
                </a:ext>
              </a:extLst>
            </p:cNvPr>
            <p:cNvSpPr/>
            <p:nvPr/>
          </p:nvSpPr>
          <p:spPr>
            <a:xfrm>
              <a:off x="5511254" y="2521879"/>
              <a:ext cx="329070" cy="447536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60AFEF7-5B7A-E742-8F5D-ED7A45D28679}"/>
                </a:ext>
              </a:extLst>
            </p:cNvPr>
            <p:cNvSpPr/>
            <p:nvPr/>
          </p:nvSpPr>
          <p:spPr>
            <a:xfrm>
              <a:off x="6761269" y="3147114"/>
              <a:ext cx="447536" cy="44753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2D4A0FF-1724-EF43-84BF-C4A507969ECE}"/>
                </a:ext>
              </a:extLst>
            </p:cNvPr>
            <p:cNvSpPr/>
            <p:nvPr/>
          </p:nvSpPr>
          <p:spPr>
            <a:xfrm>
              <a:off x="7208806" y="3147114"/>
              <a:ext cx="447536" cy="44753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C46FECD-B770-E547-90D0-5241B904270D}"/>
                </a:ext>
              </a:extLst>
            </p:cNvPr>
            <p:cNvSpPr/>
            <p:nvPr/>
          </p:nvSpPr>
          <p:spPr>
            <a:xfrm>
              <a:off x="8037441" y="3147114"/>
              <a:ext cx="447536" cy="44753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68C4B47-4815-7345-85A0-E0DB992A3BB6}"/>
                </a:ext>
              </a:extLst>
            </p:cNvPr>
            <p:cNvSpPr/>
            <p:nvPr/>
          </p:nvSpPr>
          <p:spPr>
            <a:xfrm>
              <a:off x="8842256" y="3147114"/>
              <a:ext cx="447536" cy="44753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black"/>
                  </a:solidFill>
                </a:rPr>
                <a:t>2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B3BB4B4-3FED-CC42-991B-B050F8520803}"/>
                </a:ext>
              </a:extLst>
            </p:cNvPr>
            <p:cNvSpPr/>
            <p:nvPr/>
          </p:nvSpPr>
          <p:spPr>
            <a:xfrm>
              <a:off x="9623255" y="3147114"/>
              <a:ext cx="447536" cy="44753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604297E-8C1C-CA4F-B142-091B0F9DD589}"/>
                </a:ext>
              </a:extLst>
            </p:cNvPr>
            <p:cNvSpPr txBox="1"/>
            <p:nvPr/>
          </p:nvSpPr>
          <p:spPr>
            <a:xfrm rot="16200000">
              <a:off x="8467135" y="2409612"/>
              <a:ext cx="1154299" cy="437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prstClr val="black"/>
                  </a:solidFill>
                </a:rPr>
                <a:t>learning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69BAE94-DE0E-F947-8C48-C933A65DB162}"/>
                </a:ext>
              </a:extLst>
            </p:cNvPr>
            <p:cNvSpPr/>
            <p:nvPr/>
          </p:nvSpPr>
          <p:spPr>
            <a:xfrm rot="16200000">
              <a:off x="6371242" y="2353669"/>
              <a:ext cx="1184113" cy="4040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1A1A1A"/>
                  </a:solidFill>
                  <a:latin typeface="ArialMT" charset="0"/>
                </a:rPr>
                <a:t>aardvark</a:t>
              </a:r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5C2047B-C953-8444-BDB9-C1FFFFEB549E}"/>
                </a:ext>
              </a:extLst>
            </p:cNvPr>
            <p:cNvSpPr txBox="1"/>
            <p:nvPr/>
          </p:nvSpPr>
          <p:spPr>
            <a:xfrm rot="16200000">
              <a:off x="9226214" y="2387692"/>
              <a:ext cx="1198143" cy="437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prstClr val="black"/>
                  </a:solidFill>
                </a:rPr>
                <a:t>machine</a:t>
              </a:r>
              <a:endParaRPr lang="en-US" sz="2000" b="1" dirty="0">
                <a:solidFill>
                  <a:prstClr val="black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07C58CF-E1BB-6A44-8360-5674AA634052}"/>
                </a:ext>
              </a:extLst>
            </p:cNvPr>
            <p:cNvSpPr txBox="1"/>
            <p:nvPr/>
          </p:nvSpPr>
          <p:spPr>
            <a:xfrm rot="16200000">
              <a:off x="7943263" y="2656011"/>
              <a:ext cx="593109" cy="437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prstClr val="black"/>
                  </a:solidFill>
                </a:rPr>
                <a:t>fun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A18B8D9-C03D-0748-8F75-9838DB35C333}"/>
                </a:ext>
              </a:extLst>
            </p:cNvPr>
            <p:cNvSpPr txBox="1"/>
            <p:nvPr/>
          </p:nvSpPr>
          <p:spPr>
            <a:xfrm>
              <a:off x="7661791" y="3130244"/>
              <a:ext cx="375648" cy="404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>
                  <a:solidFill>
                    <a:prstClr val="black"/>
                  </a:solidFill>
                </a:rPr>
                <a:t>…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EF94BF2-C6F5-F94C-8700-E6D5C72B49F4}"/>
                </a:ext>
              </a:extLst>
            </p:cNvPr>
            <p:cNvSpPr txBox="1"/>
            <p:nvPr/>
          </p:nvSpPr>
          <p:spPr>
            <a:xfrm>
              <a:off x="8459712" y="3142149"/>
              <a:ext cx="375648" cy="404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>
                  <a:solidFill>
                    <a:prstClr val="black"/>
                  </a:solidFill>
                </a:rPr>
                <a:t>…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F14483-42CB-F449-92C2-98A516D488AC}"/>
                </a:ext>
              </a:extLst>
            </p:cNvPr>
            <p:cNvSpPr txBox="1"/>
            <p:nvPr/>
          </p:nvSpPr>
          <p:spPr>
            <a:xfrm>
              <a:off x="9281446" y="3142147"/>
              <a:ext cx="375648" cy="404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>
                  <a:solidFill>
                    <a:prstClr val="black"/>
                  </a:solidFill>
                </a:rPr>
                <a:t>…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29B069D-A94B-AA46-BF56-CE46D5359018}"/>
                </a:ext>
              </a:extLst>
            </p:cNvPr>
            <p:cNvSpPr txBox="1"/>
            <p:nvPr/>
          </p:nvSpPr>
          <p:spPr>
            <a:xfrm>
              <a:off x="10067454" y="3177873"/>
              <a:ext cx="375648" cy="404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>
                  <a:solidFill>
                    <a:prstClr val="black"/>
                  </a:solidFill>
                </a:rPr>
                <a:t>…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D4879CB-19D4-B14C-85ED-2F8B886C9A1A}"/>
                </a:ext>
              </a:extLst>
            </p:cNvPr>
            <p:cNvSpPr/>
            <p:nvPr/>
          </p:nvSpPr>
          <p:spPr>
            <a:xfrm>
              <a:off x="10377470" y="3147114"/>
              <a:ext cx="447536" cy="44753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876B9A1-12E3-0D44-AE1D-39EE3FA3BC14}"/>
                </a:ext>
              </a:extLst>
            </p:cNvPr>
            <p:cNvSpPr txBox="1"/>
            <p:nvPr/>
          </p:nvSpPr>
          <p:spPr>
            <a:xfrm rot="16200000">
              <a:off x="10101223" y="2467451"/>
              <a:ext cx="956550" cy="404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</a:rPr>
                <a:t>zyzzyva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3AE83-69D8-3A43-BFA5-A77F423283CB}"/>
                </a:ext>
              </a:extLst>
            </p:cNvPr>
            <p:cNvSpPr/>
            <p:nvPr/>
          </p:nvSpPr>
          <p:spPr>
            <a:xfrm rot="16200000">
              <a:off x="6831570" y="2391515"/>
              <a:ext cx="1108422" cy="4040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prstClr val="black"/>
                  </a:solidFill>
                </a:rPr>
                <a:t>aardwolf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A05041B-CA2A-E147-A347-D05A9D1B05E2}"/>
                </a:ext>
              </a:extLst>
            </p:cNvPr>
            <p:cNvSpPr txBox="1"/>
            <p:nvPr/>
          </p:nvSpPr>
          <p:spPr>
            <a:xfrm>
              <a:off x="5632001" y="3149533"/>
              <a:ext cx="945117" cy="437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prstClr val="black"/>
                  </a:solidFill>
                </a:rPr>
                <a:t>Vector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882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0"/>
            <a:ext cx="10801350" cy="1325563"/>
          </a:xfrm>
        </p:spPr>
        <p:txBody>
          <a:bodyPr/>
          <a:lstStyle/>
          <a:p>
            <a:r>
              <a:rPr lang="en-US" dirty="0"/>
              <a:t>Bag-of-words Encoding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8974"/>
            <a:ext cx="10515600" cy="5574276"/>
          </a:xfrm>
        </p:spPr>
        <p:txBody>
          <a:bodyPr>
            <a:noAutofit/>
          </a:bodyPr>
          <a:lstStyle/>
          <a:p>
            <a:r>
              <a:rPr lang="en-US" sz="2000" dirty="0"/>
              <a:t>Generalization of one-hot-encoding for a string of text: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Encode text as a long vector of word counts (Issues?)</a:t>
            </a:r>
          </a:p>
          <a:p>
            <a:pPr lvl="1"/>
            <a:r>
              <a:rPr lang="en-US" sz="1800" dirty="0"/>
              <a:t>Long = millions of columns </a:t>
            </a:r>
            <a:r>
              <a:rPr lang="en-US" sz="1800" dirty="0">
                <a:sym typeface="Wingdings" pitchFamily="2" charset="2"/>
              </a:rPr>
              <a:t></a:t>
            </a:r>
            <a:r>
              <a:rPr lang="en-US" sz="1800" dirty="0"/>
              <a:t>typically high dimensional and very sparse</a:t>
            </a:r>
          </a:p>
          <a:p>
            <a:pPr lvl="1"/>
            <a:r>
              <a:rPr lang="en-US" sz="1800" dirty="0"/>
              <a:t>Word order information is lost</a:t>
            </a:r>
            <a:r>
              <a:rPr lang="mr-IN" sz="1800" dirty="0"/>
              <a:t>…</a:t>
            </a:r>
            <a:r>
              <a:rPr lang="en-US" sz="1800" dirty="0"/>
              <a:t> (is this an issue?)</a:t>
            </a:r>
          </a:p>
          <a:p>
            <a:pPr lvl="1"/>
            <a:r>
              <a:rPr lang="en-US" sz="1800" dirty="0"/>
              <a:t>New unseen words at prediction (test) time </a:t>
            </a:r>
            <a:r>
              <a:rPr lang="en-US" sz="1800" dirty="0">
                <a:sym typeface="Wingdings" pitchFamily="2" charset="2"/>
              </a:rPr>
              <a:t> drop them …</a:t>
            </a:r>
            <a:endParaRPr lang="en-US" sz="1800" dirty="0"/>
          </a:p>
          <a:p>
            <a:r>
              <a:rPr lang="en-US" sz="2000" dirty="0"/>
              <a:t>A </a:t>
            </a:r>
            <a:r>
              <a:rPr lang="en-US" sz="2000" b="1" dirty="0"/>
              <a:t>bag</a:t>
            </a:r>
            <a:r>
              <a:rPr lang="en-US" sz="2000" dirty="0"/>
              <a:t> is another term for a </a:t>
            </a:r>
            <a:r>
              <a:rPr lang="en-US" sz="2000" b="1" dirty="0"/>
              <a:t>multiset</a:t>
            </a:r>
            <a:r>
              <a:rPr lang="en-US" sz="2000" dirty="0"/>
              <a:t>: </a:t>
            </a:r>
            <a:r>
              <a:rPr lang="en-US" sz="2000" i="1" dirty="0"/>
              <a:t>an unordered collection which may contain multiple instances of each element.</a:t>
            </a:r>
          </a:p>
          <a:p>
            <a:r>
              <a:rPr lang="en-US" sz="2000" b="1" dirty="0"/>
              <a:t>Stop words</a:t>
            </a:r>
            <a:r>
              <a:rPr lang="en-US" sz="2000" dirty="0"/>
              <a:t>: words that do not contain significant information</a:t>
            </a:r>
          </a:p>
          <a:p>
            <a:pPr lvl="1"/>
            <a:r>
              <a:rPr lang="en-US" sz="2000" dirty="0"/>
              <a:t>Examples: the, in, at, or, on, a, an, and …</a:t>
            </a:r>
          </a:p>
          <a:p>
            <a:pPr lvl="1"/>
            <a:r>
              <a:rPr lang="en-US" sz="2000" dirty="0"/>
              <a:t>Typically removed</a:t>
            </a:r>
          </a:p>
          <a:p>
            <a:endParaRPr lang="en-US" sz="20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1519960" y="1709032"/>
            <a:ext cx="9662599" cy="1631009"/>
            <a:chOff x="1162407" y="1963641"/>
            <a:chExt cx="9662599" cy="1631009"/>
          </a:xfrm>
        </p:grpSpPr>
        <p:sp>
          <p:nvSpPr>
            <p:cNvPr id="4" name="Rectangle 3"/>
            <p:cNvSpPr/>
            <p:nvPr/>
          </p:nvSpPr>
          <p:spPr>
            <a:xfrm>
              <a:off x="6761269" y="3142147"/>
              <a:ext cx="4063737" cy="452503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162407" y="2028991"/>
              <a:ext cx="3935683" cy="140344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>
                  <a:solidFill>
                    <a:prstClr val="white"/>
                  </a:solidFill>
                </a:rPr>
                <a:t>“Learning about machine</a:t>
              </a:r>
              <a:br>
                <a:rPr lang="en-US" sz="2400" i="1" dirty="0">
                  <a:solidFill>
                    <a:prstClr val="white"/>
                  </a:solidFill>
                </a:rPr>
              </a:br>
              <a:r>
                <a:rPr lang="en-US" sz="2400" i="1" dirty="0">
                  <a:solidFill>
                    <a:prstClr val="white"/>
                  </a:solidFill>
                </a:rPr>
                <a:t>learning is fun.”</a:t>
              </a:r>
            </a:p>
          </p:txBody>
        </p:sp>
        <p:sp>
          <p:nvSpPr>
            <p:cNvPr id="6" name="Right Arrow 5"/>
            <p:cNvSpPr/>
            <p:nvPr/>
          </p:nvSpPr>
          <p:spPr>
            <a:xfrm>
              <a:off x="5511254" y="2521879"/>
              <a:ext cx="329070" cy="447536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761269" y="3147114"/>
              <a:ext cx="447536" cy="44753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7208806" y="3147114"/>
              <a:ext cx="447536" cy="44753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8037441" y="3147114"/>
              <a:ext cx="447536" cy="44753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842256" y="3147114"/>
              <a:ext cx="447536" cy="44753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black"/>
                  </a:solidFill>
                </a:rPr>
                <a:t>2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623255" y="3147114"/>
              <a:ext cx="447536" cy="44753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8467135" y="2409612"/>
              <a:ext cx="1154299" cy="437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prstClr val="black"/>
                  </a:solidFill>
                </a:rPr>
                <a:t>learning</a:t>
              </a:r>
            </a:p>
          </p:txBody>
        </p:sp>
        <p:sp>
          <p:nvSpPr>
            <p:cNvPr id="13" name="Rectangle 12"/>
            <p:cNvSpPr/>
            <p:nvPr/>
          </p:nvSpPr>
          <p:spPr>
            <a:xfrm rot="16200000">
              <a:off x="6371242" y="2353669"/>
              <a:ext cx="1184113" cy="4040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1A1A1A"/>
                  </a:solidFill>
                  <a:latin typeface="ArialMT" charset="0"/>
                </a:rPr>
                <a:t>aardvark</a:t>
              </a:r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9226214" y="2387692"/>
              <a:ext cx="1198143" cy="437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prstClr val="black"/>
                  </a:solidFill>
                </a:rPr>
                <a:t>machine</a:t>
              </a:r>
              <a:endParaRPr lang="en-US" sz="2000" b="1" dirty="0">
                <a:solidFill>
                  <a:prstClr val="black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16200000">
              <a:off x="7943263" y="2656011"/>
              <a:ext cx="593109" cy="437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prstClr val="black"/>
                  </a:solidFill>
                </a:rPr>
                <a:t>fun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661791" y="3130244"/>
              <a:ext cx="375648" cy="404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>
                  <a:solidFill>
                    <a:prstClr val="black"/>
                  </a:solidFill>
                </a:rPr>
                <a:t>…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59712" y="3142149"/>
              <a:ext cx="375648" cy="404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>
                  <a:solidFill>
                    <a:prstClr val="black"/>
                  </a:solidFill>
                </a:rPr>
                <a:t>…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281446" y="3142147"/>
              <a:ext cx="375648" cy="404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>
                  <a:solidFill>
                    <a:prstClr val="black"/>
                  </a:solidFill>
                </a:rPr>
                <a:t>…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067454" y="3177873"/>
              <a:ext cx="375648" cy="404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>
                  <a:solidFill>
                    <a:prstClr val="black"/>
                  </a:solidFill>
                </a:rPr>
                <a:t>…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0377470" y="3147114"/>
              <a:ext cx="447536" cy="44753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 rot="16200000">
              <a:off x="10101223" y="2467451"/>
              <a:ext cx="956550" cy="404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</a:rPr>
                <a:t>zyzzyva</a:t>
              </a:r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6831570" y="2391515"/>
              <a:ext cx="1108422" cy="4040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prstClr val="black"/>
                  </a:solidFill>
                </a:rPr>
                <a:t>aardwolf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632001" y="3149533"/>
              <a:ext cx="945117" cy="437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prstClr val="black"/>
                  </a:solidFill>
                </a:rPr>
                <a:t>Vector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5367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4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172" y="0"/>
            <a:ext cx="51435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6098" y="350227"/>
            <a:ext cx="32756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white"/>
                </a:solidFill>
              </a:rPr>
              <a:t>I made this art piece in graduate school</a:t>
            </a:r>
          </a:p>
          <a:p>
            <a:endParaRPr lang="en-US" sz="2400" dirty="0">
              <a:solidFill>
                <a:prstClr val="white"/>
              </a:solidFill>
            </a:endParaRPr>
          </a:p>
          <a:p>
            <a:r>
              <a:rPr lang="en-US" sz="2400" dirty="0">
                <a:solidFill>
                  <a:prstClr val="white"/>
                </a:solidFill>
              </a:rPr>
              <a:t>Do you see the stop word?</a:t>
            </a:r>
          </a:p>
          <a:p>
            <a:endParaRPr lang="en-US" sz="2400" dirty="0">
              <a:solidFill>
                <a:prstClr val="white"/>
              </a:solidFill>
            </a:endParaRPr>
          </a:p>
          <a:p>
            <a:r>
              <a:rPr lang="en-US" sz="2400" dirty="0">
                <a:solidFill>
                  <a:prstClr val="white"/>
                </a:solidFill>
              </a:rPr>
              <a:t>There used to be a dustbin and broom</a:t>
            </a:r>
          </a:p>
          <a:p>
            <a:r>
              <a:rPr lang="is-IS" sz="2400" dirty="0">
                <a:solidFill>
                  <a:prstClr val="white"/>
                </a:solidFill>
              </a:rPr>
              <a:t>…</a:t>
            </a:r>
            <a:r>
              <a:rPr lang="en-US" sz="2400" dirty="0">
                <a:solidFill>
                  <a:prstClr val="white"/>
                </a:solidFill>
              </a:rPr>
              <a:t> but the janitors got confused </a:t>
            </a:r>
            <a:r>
              <a:rPr lang="is-IS" sz="2400" dirty="0">
                <a:solidFill>
                  <a:prstClr val="white"/>
                </a:solidFill>
              </a:rPr>
              <a:t>…</a:t>
            </a:r>
            <a:endParaRPr 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763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N-Gram Encoding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4052"/>
            <a:ext cx="10515600" cy="4362912"/>
          </a:xfrm>
        </p:spPr>
        <p:txBody>
          <a:bodyPr/>
          <a:lstStyle/>
          <a:p>
            <a:r>
              <a:rPr lang="en-US" dirty="0"/>
              <a:t>Sometimes word order matters: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do we capture word order in a “vector” model?</a:t>
            </a:r>
          </a:p>
          <a:p>
            <a:pPr lvl="1"/>
            <a:r>
              <a:rPr lang="en-US" dirty="0"/>
              <a:t>N-Gram: </a:t>
            </a:r>
            <a:r>
              <a:rPr lang="en-US" i="1" dirty="0"/>
              <a:t>“Bag-of- sequences-of-words” 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2536410"/>
            <a:ext cx="488746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The book was </a:t>
            </a:r>
            <a:r>
              <a:rPr lang="en-US" sz="3200" b="1" i="1" u="sng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not</a:t>
            </a:r>
            <a:r>
              <a:rPr lang="en-US" sz="3200" i="1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well written but I did enjoy it.</a:t>
            </a:r>
            <a:endParaRPr lang="en-US" sz="3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85038" y="2536410"/>
            <a:ext cx="488746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The book was well written but I did </a:t>
            </a:r>
            <a:r>
              <a:rPr lang="en-US" sz="3200" b="1" i="1" u="sng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not</a:t>
            </a:r>
            <a:r>
              <a:rPr lang="en-US" sz="3200" i="1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enjoy it.</a:t>
            </a:r>
            <a:endParaRPr lang="en-US" sz="3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5725666" y="2757948"/>
            <a:ext cx="530942" cy="42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00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677" y="4838001"/>
            <a:ext cx="10391264" cy="1325563"/>
          </a:xfrm>
        </p:spPr>
        <p:txBody>
          <a:bodyPr/>
          <a:lstStyle/>
          <a:p>
            <a:r>
              <a:rPr lang="en-US" dirty="0"/>
              <a:t>2-Gram Encoding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671805" y="433290"/>
            <a:ext cx="82702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The</a:t>
            </a:r>
            <a:r>
              <a:rPr lang="en-US" sz="2800" dirty="0"/>
              <a:t> book </a:t>
            </a:r>
            <a:r>
              <a:rPr lang="en-US" sz="2800" dirty="0">
                <a:solidFill>
                  <a:schemeClr val="accent3"/>
                </a:solidFill>
              </a:rPr>
              <a:t>was</a:t>
            </a:r>
            <a:r>
              <a:rPr lang="en-US" sz="2800" dirty="0"/>
              <a:t> well written </a:t>
            </a:r>
            <a:r>
              <a:rPr lang="en-US" sz="2800" dirty="0">
                <a:solidFill>
                  <a:schemeClr val="accent3"/>
                </a:solidFill>
              </a:rPr>
              <a:t>but I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accent3"/>
                </a:solidFill>
              </a:rPr>
              <a:t>did</a:t>
            </a:r>
            <a:r>
              <a:rPr lang="en-US" sz="2800" dirty="0"/>
              <a:t> not enjoy </a:t>
            </a:r>
            <a:r>
              <a:rPr lang="en-US" sz="2800" dirty="0">
                <a:solidFill>
                  <a:schemeClr val="accent3"/>
                </a:solidFill>
              </a:rPr>
              <a:t>it</a:t>
            </a:r>
            <a:r>
              <a:rPr lang="en-US" sz="2800" dirty="0"/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808703" y="1572957"/>
            <a:ext cx="20954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/>
              <a:t>book well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808703" y="3750488"/>
            <a:ext cx="20457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not enjoy</a:t>
            </a:r>
          </a:p>
        </p:txBody>
      </p:sp>
      <p:sp>
        <p:nvSpPr>
          <p:cNvPr id="7" name="Rectangle 6"/>
          <p:cNvSpPr/>
          <p:nvPr/>
        </p:nvSpPr>
        <p:spPr>
          <a:xfrm>
            <a:off x="808703" y="2298801"/>
            <a:ext cx="24112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well written</a:t>
            </a:r>
          </a:p>
        </p:txBody>
      </p:sp>
      <p:sp>
        <p:nvSpPr>
          <p:cNvPr id="8" name="Rectangle 7"/>
          <p:cNvSpPr/>
          <p:nvPr/>
        </p:nvSpPr>
        <p:spPr>
          <a:xfrm>
            <a:off x="808703" y="3024645"/>
            <a:ext cx="22990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written not</a:t>
            </a:r>
          </a:p>
        </p:txBody>
      </p:sp>
      <p:sp>
        <p:nvSpPr>
          <p:cNvPr id="9" name="Right Brace 8"/>
          <p:cNvSpPr/>
          <p:nvPr/>
        </p:nvSpPr>
        <p:spPr>
          <a:xfrm rot="5400000">
            <a:off x="4500168" y="-105233"/>
            <a:ext cx="418116" cy="2494533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 rot="5400000">
            <a:off x="5854281" y="291222"/>
            <a:ext cx="732279" cy="2015785"/>
          </a:xfrm>
          <a:prstGeom prst="rightBrace">
            <a:avLst>
              <a:gd name="adj1" fmla="val 8333"/>
              <a:gd name="adj2" fmla="val 75382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 rot="5400000">
            <a:off x="7148408" y="-142348"/>
            <a:ext cx="1149108" cy="3346825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/>
          <p:cNvSpPr/>
          <p:nvPr/>
        </p:nvSpPr>
        <p:spPr>
          <a:xfrm rot="5400000">
            <a:off x="8833483" y="877143"/>
            <a:ext cx="1513748" cy="1672483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Elbow Connector 12"/>
          <p:cNvCxnSpPr>
            <a:endCxn id="7" idx="3"/>
          </p:cNvCxnSpPr>
          <p:nvPr/>
        </p:nvCxnSpPr>
        <p:spPr>
          <a:xfrm rot="5400000">
            <a:off x="3599157" y="752044"/>
            <a:ext cx="418292" cy="180831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635559" y="1293256"/>
            <a:ext cx="153797" cy="15379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636404" y="1619483"/>
            <a:ext cx="153797" cy="15379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651487" y="2080833"/>
            <a:ext cx="153797" cy="15379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513458" y="2416774"/>
            <a:ext cx="153797" cy="15379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Elbow Connector 17"/>
          <p:cNvCxnSpPr>
            <a:endCxn id="13" idx="3"/>
          </p:cNvCxnSpPr>
          <p:nvPr/>
        </p:nvCxnSpPr>
        <p:spPr>
          <a:xfrm rot="5400000">
            <a:off x="4057668" y="935553"/>
            <a:ext cx="817909" cy="249336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endCxn id="14" idx="3"/>
          </p:cNvCxnSpPr>
          <p:nvPr/>
        </p:nvCxnSpPr>
        <p:spPr>
          <a:xfrm rot="5400000">
            <a:off x="4876857" y="465503"/>
            <a:ext cx="1082403" cy="462065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8" idx="3"/>
          </p:cNvCxnSpPr>
          <p:nvPr/>
        </p:nvCxnSpPr>
        <p:spPr>
          <a:xfrm rot="5400000">
            <a:off x="5486255" y="-61227"/>
            <a:ext cx="1472305" cy="673590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74105" y="335102"/>
            <a:ext cx="1385316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Removed</a:t>
            </a:r>
            <a:br>
              <a:rPr lang="en-US" dirty="0"/>
            </a:br>
            <a:r>
              <a:rPr lang="en-US" dirty="0"/>
              <a:t>stop words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6169231" y="4252693"/>
            <a:ext cx="5422691" cy="2304373"/>
            <a:chOff x="4855690" y="3765994"/>
            <a:chExt cx="6455378" cy="2743214"/>
          </a:xfrm>
        </p:grpSpPr>
        <p:sp>
          <p:nvSpPr>
            <p:cNvPr id="22" name="Rectangle 21"/>
            <p:cNvSpPr/>
            <p:nvPr/>
          </p:nvSpPr>
          <p:spPr>
            <a:xfrm rot="16200000">
              <a:off x="6619614" y="4750687"/>
              <a:ext cx="187904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/>
                <a:t>book well</a:t>
              </a:r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7513068" y="4733823"/>
              <a:ext cx="181171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/>
                <a:t>not enjoy</a:t>
              </a:r>
              <a:endParaRPr lang="en-US" sz="2800" b="1" dirty="0"/>
            </a:p>
          </p:txBody>
        </p:sp>
        <p:sp>
          <p:nvSpPr>
            <p:cNvPr id="24" name="Rectangle 23"/>
            <p:cNvSpPr/>
            <p:nvPr/>
          </p:nvSpPr>
          <p:spPr>
            <a:xfrm rot="16200000">
              <a:off x="8192988" y="4565733"/>
              <a:ext cx="212269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/>
                <a:t>well written</a:t>
              </a:r>
            </a:p>
          </p:txBody>
        </p:sp>
        <p:sp>
          <p:nvSpPr>
            <p:cNvPr id="25" name="Rectangle 24"/>
            <p:cNvSpPr/>
            <p:nvPr/>
          </p:nvSpPr>
          <p:spPr>
            <a:xfrm rot="16200000">
              <a:off x="9179653" y="4635187"/>
              <a:ext cx="198483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/>
                <a:t>written not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969782" y="6021516"/>
              <a:ext cx="5341286" cy="487692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969781" y="6026869"/>
              <a:ext cx="482339" cy="482339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452120" y="6026869"/>
              <a:ext cx="482339" cy="482339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345195" y="6026869"/>
              <a:ext cx="482339" cy="482339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12596" y="6026869"/>
              <a:ext cx="482339" cy="482339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9054330" y="6026869"/>
              <a:ext cx="482339" cy="482339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940332" y="6008687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1600">
                  <a:solidFill>
                    <a:prstClr val="black"/>
                  </a:solidFill>
                </a:rPr>
                <a:t>…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00304" y="6021518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1600">
                  <a:solidFill>
                    <a:prstClr val="black"/>
                  </a:solidFill>
                </a:rPr>
                <a:t>…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685940" y="6021516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1600">
                  <a:solidFill>
                    <a:prstClr val="black"/>
                  </a:solidFill>
                </a:rPr>
                <a:t>…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536669" y="606002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1600">
                  <a:solidFill>
                    <a:prstClr val="black"/>
                  </a:solidFill>
                </a:rPr>
                <a:t>…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828728" y="6026869"/>
              <a:ext cx="482339" cy="482339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855690" y="6029241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prstClr val="black"/>
                  </a:solidFill>
                </a:rPr>
                <a:t>Vector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9941529" y="6026869"/>
              <a:ext cx="482339" cy="482339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423867" y="606002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1600">
                  <a:solidFill>
                    <a:prstClr val="black"/>
                  </a:solidFill>
                </a:rPr>
                <a:t>…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 rot="16200000">
              <a:off x="5287465" y="4860045"/>
              <a:ext cx="180690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aardvark airlines</a:t>
              </a:r>
            </a:p>
          </p:txBody>
        </p:sp>
        <p:sp>
          <p:nvSpPr>
            <p:cNvPr id="41" name="Rectangle 40"/>
            <p:cNvSpPr/>
            <p:nvPr/>
          </p:nvSpPr>
          <p:spPr>
            <a:xfrm rot="16200000">
              <a:off x="6020497" y="5180646"/>
              <a:ext cx="12314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/>
                <a:t>apple pen</a:t>
              </a:r>
              <a:endParaRPr lang="en-US" sz="1600" dirty="0"/>
            </a:p>
          </p:txBody>
        </p:sp>
        <p:sp>
          <p:nvSpPr>
            <p:cNvPr id="42" name="Rectangle 41"/>
            <p:cNvSpPr/>
            <p:nvPr/>
          </p:nvSpPr>
          <p:spPr>
            <a:xfrm rot="16200000">
              <a:off x="10519635" y="5272625"/>
              <a:ext cx="111921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zyzzyva sf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6666105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48147"/>
            <a:ext cx="10801350" cy="1325563"/>
          </a:xfrm>
        </p:spPr>
        <p:txBody>
          <a:bodyPr/>
          <a:lstStyle/>
          <a:p>
            <a:r>
              <a:rPr lang="en-US" dirty="0"/>
              <a:t>N-Gram Encoding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9796"/>
                <a:ext cx="10515600" cy="540820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Sometimes word order matters: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 do we capture word order in a “vector” model?</a:t>
                </a:r>
              </a:p>
              <a:p>
                <a:pPr lvl="1"/>
                <a:r>
                  <a:rPr lang="en-US" dirty="0"/>
                  <a:t>N-Gram: </a:t>
                </a:r>
                <a:r>
                  <a:rPr lang="en-US" i="1" dirty="0"/>
                  <a:t>“Bag-of- sequences-of-words” .</a:t>
                </a:r>
              </a:p>
              <a:p>
                <a:r>
                  <a:rPr lang="en-US" dirty="0"/>
                  <a:t>Issues:</a:t>
                </a:r>
              </a:p>
              <a:p>
                <a:pPr lvl="1"/>
                <a:r>
                  <a:rPr lang="en-US" dirty="0"/>
                  <a:t>Can be very sparse (many combinations occur only once).</a:t>
                </a:r>
              </a:p>
              <a:p>
                <a:pPr lvl="1"/>
                <a:r>
                  <a:rPr lang="en-US" dirty="0"/>
                  <a:t>Many combinations will only occur at prediction time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drop .</a:t>
                </a:r>
              </a:p>
              <a:p>
                <a:pPr lvl="1"/>
                <a:r>
                  <a:rPr lang="en-US" dirty="0"/>
                  <a:t>Often use hashing approximation (see 61B):</a:t>
                </a:r>
              </a:p>
              <a:p>
                <a:pPr lvl="2"/>
                <a:r>
                  <a:rPr lang="en-US" dirty="0"/>
                  <a:t>hash(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 generates a non-unique integer representation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2"/>
                <a:r>
                  <a:rPr lang="en-US" dirty="0"/>
                  <a:t>Increment counter at </a:t>
                </a:r>
                <a:r>
                  <a:rPr lang="en-US" b="1" i="1" dirty="0"/>
                  <a:t>hash(“not enjoy”)</a:t>
                </a:r>
                <a:r>
                  <a:rPr lang="en-US" i="1" dirty="0"/>
                  <a:t> collisions are okay.</a:t>
                </a:r>
                <a:endParaRPr lang="en-US" b="1" i="1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9796"/>
                <a:ext cx="10515600" cy="5408203"/>
              </a:xfrm>
              <a:blipFill>
                <a:blip r:embed="rId2"/>
                <a:stretch>
                  <a:fillRect l="-928" t="-2029" b="-14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838200" y="2068640"/>
            <a:ext cx="488746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The book was </a:t>
            </a:r>
            <a:r>
              <a:rPr lang="en-US" sz="3200" b="1" i="1" u="sng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not</a:t>
            </a:r>
            <a:r>
              <a:rPr lang="en-US" sz="3200" i="1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well written but I did enjoy it.</a:t>
            </a:r>
            <a:endParaRPr lang="en-US" sz="3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85038" y="2068640"/>
            <a:ext cx="488746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The book was well written but I did </a:t>
            </a:r>
            <a:r>
              <a:rPr lang="en-US" sz="3200" b="1" i="1" u="sng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not</a:t>
            </a:r>
            <a:r>
              <a:rPr lang="en-US" sz="3200" i="1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enjoy it.</a:t>
            </a:r>
            <a:endParaRPr lang="en-US" sz="3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5725666" y="2290178"/>
            <a:ext cx="530942" cy="42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7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39" y="200754"/>
            <a:ext cx="10801350" cy="1325563"/>
          </a:xfrm>
        </p:spPr>
        <p:txBody>
          <a:bodyPr/>
          <a:lstStyle/>
          <a:p>
            <a:r>
              <a:rPr lang="en-US" dirty="0"/>
              <a:t>Feature Transformations to Capture Domain Knowledge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3289" y="1705704"/>
            <a:ext cx="10515600" cy="4351339"/>
          </a:xfrm>
        </p:spPr>
        <p:txBody>
          <a:bodyPr/>
          <a:lstStyle/>
          <a:p>
            <a:r>
              <a:rPr lang="en-US" dirty="0"/>
              <a:t>Feature functions capture domain knowledge by introducing </a:t>
            </a:r>
            <a:r>
              <a:rPr lang="en-US" b="1" dirty="0"/>
              <a:t>additional information </a:t>
            </a:r>
            <a:r>
              <a:rPr lang="en-US" dirty="0"/>
              <a:t>from other sources </a:t>
            </a:r>
            <a:br>
              <a:rPr lang="en-US" dirty="0"/>
            </a:br>
            <a:r>
              <a:rPr lang="en-US" b="1" dirty="0"/>
              <a:t>and/or combining features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Encoding non-linear patterns</a:t>
            </a:r>
          </a:p>
          <a:p>
            <a:pPr lvl="1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7490BD-F047-0244-B4A4-3F11EA873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214" y="4939919"/>
            <a:ext cx="4445000" cy="749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7022AB-D43D-7A4E-B635-5EC8AEEBC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485" y="4010661"/>
            <a:ext cx="4074746" cy="28355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8DDA1B-B7EE-A145-A2C9-2D85A17F6511}"/>
              </a:ext>
            </a:extLst>
          </p:cNvPr>
          <p:cNvSpPr txBox="1"/>
          <p:nvPr/>
        </p:nvSpPr>
        <p:spPr>
          <a:xfrm>
            <a:off x="8126083" y="2730925"/>
            <a:ext cx="345960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Could do a database lookup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80DE1D-5CAE-1242-AA6D-AE1E25D9E0C0}"/>
              </a:ext>
            </a:extLst>
          </p:cNvPr>
          <p:cNvSpPr txBox="1"/>
          <p:nvPr/>
        </p:nvSpPr>
        <p:spPr>
          <a:xfrm>
            <a:off x="7957707" y="5687711"/>
            <a:ext cx="200728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Diurnal patterns.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BCAE06-D8AA-494A-AD16-D380AB797434}"/>
                  </a:ext>
                </a:extLst>
              </p:cNvPr>
              <p:cNvSpPr txBox="1"/>
              <p:nvPr/>
            </p:nvSpPr>
            <p:spPr>
              <a:xfrm>
                <a:off x="2860993" y="3100257"/>
                <a:ext cx="6725981" cy="584775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𝑖𝑠𝐷𝑆𝑇</m:t>
                      </m:r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𝑑𝑎𝑡𝑒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𝑙𝑜𝑐𝑎𝑡𝑖𝑜𝑛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i="1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BCAE06-D8AA-494A-AD16-D380AB797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0993" y="3100257"/>
                <a:ext cx="672598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279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51FE16-1BED-BA47-A914-1D88EFB6C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and </a:t>
            </a:r>
            <a:br>
              <a:rPr lang="en-US" dirty="0"/>
            </a:br>
            <a:r>
              <a:rPr lang="en-US" dirty="0"/>
              <a:t>Linear Models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41DF55-C3C0-1945-AFEC-15FB5F635F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48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51FE16-1BED-BA47-A914-1D88EFB6C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Minimization for</a:t>
            </a:r>
            <a:br>
              <a:rPr lang="en-US" dirty="0"/>
            </a:br>
            <a:r>
              <a:rPr lang="en-US" dirty="0"/>
              <a:t>Linear Models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41DF55-C3C0-1945-AFEC-15FB5F635F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00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4DE9D-08BE-3649-AAA8-35A79689D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 in Matrix Notation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69C5B8-2A5B-4D36-8944-BBDAED345547}"/>
              </a:ext>
            </a:extLst>
          </p:cNvPr>
          <p:cNvSpPr txBox="1"/>
          <p:nvPr/>
        </p:nvSpPr>
        <p:spPr>
          <a:xfrm>
            <a:off x="633568" y="1654450"/>
            <a:ext cx="5187630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Earlier we discussed how our model takes an observation and produces a prediction.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097FAD8-1D06-46D7-A8CE-DEDC21A24CDB}"/>
                  </a:ext>
                </a:extLst>
              </p:cNvPr>
              <p:cNvSpPr txBox="1"/>
              <p:nvPr/>
            </p:nvSpPr>
            <p:spPr>
              <a:xfrm>
                <a:off x="552450" y="2979748"/>
                <a:ext cx="6734260" cy="1569660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We can also express this in matrix notation: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a vector of d features.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 is a vector of d parameters.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097FAD8-1D06-46D7-A8CE-DEDC21A24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0" y="2979748"/>
                <a:ext cx="6734260" cy="1569660"/>
              </a:xfrm>
              <a:prstGeom prst="rect">
                <a:avLst/>
              </a:prstGeom>
              <a:blipFill>
                <a:blip r:embed="rId3"/>
                <a:stretch>
                  <a:fillRect l="-1449" t="-3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A1DC22-4800-4672-A100-B2E69BEAEC20}"/>
                  </a:ext>
                </a:extLst>
              </p:cNvPr>
              <p:cNvSpPr txBox="1"/>
              <p:nvPr/>
            </p:nvSpPr>
            <p:spPr>
              <a:xfrm>
                <a:off x="7305088" y="1486235"/>
                <a:ext cx="4664098" cy="118006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A1DC22-4800-4672-A100-B2E69BEAE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088" y="1486235"/>
                <a:ext cx="4664098" cy="11800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5805276-068B-4972-B5E6-A3A023860F52}"/>
                  </a:ext>
                </a:extLst>
              </p:cNvPr>
              <p:cNvSpPr txBox="1"/>
              <p:nvPr/>
            </p:nvSpPr>
            <p:spPr>
              <a:xfrm>
                <a:off x="7358815" y="3370197"/>
                <a:ext cx="4664098" cy="461665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5805276-068B-4972-B5E6-A3A023860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5" y="3370197"/>
                <a:ext cx="4664098" cy="461665"/>
              </a:xfrm>
              <a:prstGeom prst="rect">
                <a:avLst/>
              </a:prstGeom>
              <a:blipFill>
                <a:blip r:embed="rId5"/>
                <a:stretch>
                  <a:fillRect t="-1316"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4DD85EA0-7347-4DBA-9698-D0B3B0DF6E08}"/>
              </a:ext>
            </a:extLst>
          </p:cNvPr>
          <p:cNvSpPr txBox="1"/>
          <p:nvPr/>
        </p:nvSpPr>
        <p:spPr>
          <a:xfrm>
            <a:off x="552450" y="4865029"/>
            <a:ext cx="673426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53452FF-91F6-4A02-8002-E754087C1F2C}"/>
              </a:ext>
            </a:extLst>
          </p:cNvPr>
          <p:cNvSpPr/>
          <p:nvPr/>
        </p:nvSpPr>
        <p:spPr>
          <a:xfrm>
            <a:off x="8372301" y="4786020"/>
            <a:ext cx="180862" cy="17301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EF361F-E8B1-4458-B9FE-76EFFC8FD7F9}"/>
              </a:ext>
            </a:extLst>
          </p:cNvPr>
          <p:cNvSpPr txBox="1"/>
          <p:nvPr/>
        </p:nvSpPr>
        <p:spPr>
          <a:xfrm>
            <a:off x="8117771" y="4687346"/>
            <a:ext cx="27629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836FD5-6FCB-4773-8BA7-64AA6C2DFE1C}"/>
              </a:ext>
            </a:extLst>
          </p:cNvPr>
          <p:cNvSpPr txBox="1"/>
          <p:nvPr/>
        </p:nvSpPr>
        <p:spPr>
          <a:xfrm>
            <a:off x="8316218" y="4912107"/>
            <a:ext cx="27629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130B5D-4D8E-4047-B8EE-1FA5BCABA6EF}"/>
              </a:ext>
            </a:extLst>
          </p:cNvPr>
          <p:cNvSpPr txBox="1"/>
          <p:nvPr/>
        </p:nvSpPr>
        <p:spPr>
          <a:xfrm>
            <a:off x="10934885" y="4697406"/>
            <a:ext cx="27629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CB6BAA6-CEA8-4AE5-BF00-63393B016025}"/>
              </a:ext>
            </a:extLst>
          </p:cNvPr>
          <p:cNvSpPr txBox="1"/>
          <p:nvPr/>
        </p:nvSpPr>
        <p:spPr>
          <a:xfrm>
            <a:off x="11178080" y="5136683"/>
            <a:ext cx="27629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7078E8-790D-422F-A342-480FBFF93197}"/>
              </a:ext>
            </a:extLst>
          </p:cNvPr>
          <p:cNvSpPr txBox="1"/>
          <p:nvPr/>
        </p:nvSpPr>
        <p:spPr>
          <a:xfrm>
            <a:off x="9686383" y="4697405"/>
            <a:ext cx="27629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A69F344-7510-4999-B565-C86ED6B82781}"/>
              </a:ext>
            </a:extLst>
          </p:cNvPr>
          <p:cNvSpPr txBox="1"/>
          <p:nvPr/>
        </p:nvSpPr>
        <p:spPr>
          <a:xfrm>
            <a:off x="10021284" y="4952017"/>
            <a:ext cx="27629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17812A5-19C6-43EE-916D-0146C6FD185E}"/>
                  </a:ext>
                </a:extLst>
              </p:cNvPr>
              <p:cNvSpPr/>
              <p:nvPr/>
            </p:nvSpPr>
            <p:spPr>
              <a:xfrm>
                <a:off x="9847643" y="4389187"/>
                <a:ext cx="8516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𝜙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17812A5-19C6-43EE-916D-0146C6FD18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643" y="4389187"/>
                <a:ext cx="851643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5AD24E12-0D71-4028-B37E-D96FE2E07318}"/>
                  </a:ext>
                </a:extLst>
              </p:cNvPr>
              <p:cNvSpPr/>
              <p:nvPr/>
            </p:nvSpPr>
            <p:spPr>
              <a:xfrm>
                <a:off x="11162469" y="4302304"/>
                <a:ext cx="3853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5AD24E12-0D71-4028-B37E-D96FE2E07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2469" y="4302304"/>
                <a:ext cx="38536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535672B-4D5B-4613-946D-F7473113FD8D}"/>
                  </a:ext>
                </a:extLst>
              </p:cNvPr>
              <p:cNvSpPr/>
              <p:nvPr/>
            </p:nvSpPr>
            <p:spPr>
              <a:xfrm>
                <a:off x="8288830" y="4401461"/>
                <a:ext cx="3826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535672B-4D5B-4613-946D-F7473113FD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8830" y="4401461"/>
                <a:ext cx="382605" cy="369332"/>
              </a:xfrm>
              <a:prstGeom prst="rect">
                <a:avLst/>
              </a:prstGeom>
              <a:blipFill>
                <a:blip r:embed="rId8"/>
                <a:stretch>
                  <a:fillRect t="-3279" r="-17742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164378FC-265C-4F6C-8432-43C61F1FDF17}"/>
              </a:ext>
            </a:extLst>
          </p:cNvPr>
          <p:cNvSpPr/>
          <p:nvPr/>
        </p:nvSpPr>
        <p:spPr>
          <a:xfrm>
            <a:off x="11269109" y="4643975"/>
            <a:ext cx="134967" cy="4969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14B75-113D-4638-B1E6-FAEFD7FEC5E3}"/>
              </a:ext>
            </a:extLst>
          </p:cNvPr>
          <p:cNvSpPr/>
          <p:nvPr/>
        </p:nvSpPr>
        <p:spPr>
          <a:xfrm rot="16200000">
            <a:off x="10152028" y="4633596"/>
            <a:ext cx="134967" cy="4969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95692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4DE9D-08BE-3649-AAA8-35A79689D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 in Matrix Notation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969C5B8-2A5B-4D36-8944-BBDAED345547}"/>
                  </a:ext>
                </a:extLst>
              </p:cNvPr>
              <p:cNvSpPr txBox="1"/>
              <p:nvPr/>
            </p:nvSpPr>
            <p:spPr>
              <a:xfrm>
                <a:off x="633568" y="1654450"/>
                <a:ext cx="5187630" cy="1200329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Often we’ll make predictions over entire datasets: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, we’ll 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using our model.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969C5B8-2A5B-4D36-8944-BBDAED345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68" y="1654450"/>
                <a:ext cx="5187630" cy="1200329"/>
              </a:xfrm>
              <a:prstGeom prst="rect">
                <a:avLst/>
              </a:prstGeom>
              <a:blipFill>
                <a:blip r:embed="rId3"/>
                <a:stretch>
                  <a:fillRect l="-1880" t="-4061" r="-3290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097FAD8-1D06-46D7-A8CE-DEDC21A24CDB}"/>
                  </a:ext>
                </a:extLst>
              </p:cNvPr>
              <p:cNvSpPr txBox="1"/>
              <p:nvPr/>
            </p:nvSpPr>
            <p:spPr>
              <a:xfrm>
                <a:off x="552450" y="2979748"/>
                <a:ext cx="6734260" cy="1579535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We can also express this in matrix notation: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an n x d matrix of features.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 is a vector of d parameters.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is a vector of n predictions.</a:t>
                </a: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097FAD8-1D06-46D7-A8CE-DEDC21A24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0" y="2979748"/>
                <a:ext cx="6734260" cy="1579535"/>
              </a:xfrm>
              <a:prstGeom prst="rect">
                <a:avLst/>
              </a:prstGeom>
              <a:blipFill>
                <a:blip r:embed="rId4"/>
                <a:stretch>
                  <a:fillRect l="-1449" t="-3089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A1DC22-4800-4672-A100-B2E69BEAEC20}"/>
                  </a:ext>
                </a:extLst>
              </p:cNvPr>
              <p:cNvSpPr txBox="1"/>
              <p:nvPr/>
            </p:nvSpPr>
            <p:spPr>
              <a:xfrm>
                <a:off x="7305088" y="1486235"/>
                <a:ext cx="4664098" cy="118006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A1DC22-4800-4672-A100-B2E69BEAE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088" y="1486235"/>
                <a:ext cx="4664098" cy="11800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5805276-068B-4972-B5E6-A3A023860F52}"/>
                  </a:ext>
                </a:extLst>
              </p:cNvPr>
              <p:cNvSpPr txBox="1"/>
              <p:nvPr/>
            </p:nvSpPr>
            <p:spPr>
              <a:xfrm>
                <a:off x="7358815" y="3370197"/>
                <a:ext cx="4664098" cy="471539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5805276-068B-4972-B5E6-A3A023860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5" y="3370197"/>
                <a:ext cx="4664098" cy="4715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4DD85EA0-7347-4DBA-9698-D0B3B0DF6E08}"/>
              </a:ext>
            </a:extLst>
          </p:cNvPr>
          <p:cNvSpPr txBox="1"/>
          <p:nvPr/>
        </p:nvSpPr>
        <p:spPr>
          <a:xfrm>
            <a:off x="552450" y="4865029"/>
            <a:ext cx="673426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53452FF-91F6-4A02-8002-E754087C1F2C}"/>
              </a:ext>
            </a:extLst>
          </p:cNvPr>
          <p:cNvSpPr/>
          <p:nvPr/>
        </p:nvSpPr>
        <p:spPr>
          <a:xfrm>
            <a:off x="8451238" y="4496573"/>
            <a:ext cx="134967" cy="8785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EF361F-E8B1-4458-B9FE-76EFFC8FD7F9}"/>
              </a:ext>
            </a:extLst>
          </p:cNvPr>
          <p:cNvSpPr txBox="1"/>
          <p:nvPr/>
        </p:nvSpPr>
        <p:spPr>
          <a:xfrm>
            <a:off x="8104616" y="4743753"/>
            <a:ext cx="27629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836FD5-6FCB-4773-8BA7-64AA6C2DFE1C}"/>
              </a:ext>
            </a:extLst>
          </p:cNvPr>
          <p:cNvSpPr txBox="1"/>
          <p:nvPr/>
        </p:nvSpPr>
        <p:spPr>
          <a:xfrm>
            <a:off x="8374876" y="5349236"/>
            <a:ext cx="27629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7078E8-790D-422F-A342-480FBFF93197}"/>
              </a:ext>
            </a:extLst>
          </p:cNvPr>
          <p:cNvSpPr txBox="1"/>
          <p:nvPr/>
        </p:nvSpPr>
        <p:spPr>
          <a:xfrm>
            <a:off x="9760722" y="4766503"/>
            <a:ext cx="27629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A69F344-7510-4999-B565-C86ED6B82781}"/>
              </a:ext>
            </a:extLst>
          </p:cNvPr>
          <p:cNvSpPr txBox="1"/>
          <p:nvPr/>
        </p:nvSpPr>
        <p:spPr>
          <a:xfrm>
            <a:off x="10148995" y="5356721"/>
            <a:ext cx="27629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17812A5-19C6-43EE-916D-0146C6FD185E}"/>
                  </a:ext>
                </a:extLst>
              </p:cNvPr>
              <p:cNvSpPr/>
              <p:nvPr/>
            </p:nvSpPr>
            <p:spPr>
              <a:xfrm>
                <a:off x="9957093" y="4141938"/>
                <a:ext cx="7634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17812A5-19C6-43EE-916D-0146C6FD18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7093" y="4141938"/>
                <a:ext cx="763478" cy="369332"/>
              </a:xfrm>
              <a:prstGeom prst="rect">
                <a:avLst/>
              </a:prstGeom>
              <a:blipFill>
                <a:blip r:embed="rId7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535672B-4D5B-4613-946D-F7473113FD8D}"/>
                  </a:ext>
                </a:extLst>
              </p:cNvPr>
              <p:cNvSpPr/>
              <p:nvPr/>
            </p:nvSpPr>
            <p:spPr>
              <a:xfrm>
                <a:off x="8334877" y="4112014"/>
                <a:ext cx="393889" cy="376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535672B-4D5B-4613-946D-F7473113FD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877" y="4112014"/>
                <a:ext cx="393889" cy="376770"/>
              </a:xfrm>
              <a:prstGeom prst="rect">
                <a:avLst/>
              </a:prstGeom>
              <a:blipFill>
                <a:blip r:embed="rId8"/>
                <a:stretch>
                  <a:fillRect r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7B2B946-C38E-44A6-AD45-0993724CB1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1300" y="6185783"/>
            <a:ext cx="1335151" cy="55006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B8D42B2-4113-4358-A237-4C3AD059FFB3}"/>
                  </a:ext>
                </a:extLst>
              </p:cNvPr>
              <p:cNvSpPr/>
              <p:nvPr/>
            </p:nvSpPr>
            <p:spPr>
              <a:xfrm>
                <a:off x="556852" y="5469782"/>
                <a:ext cx="6096000" cy="8309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2400" dirty="0"/>
                  <a:t>For notational convenience, we’ll often replace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by the “feature matrix”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𝚽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B8D42B2-4113-4358-A237-4C3AD059FF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852" y="5469782"/>
                <a:ext cx="6096000" cy="830997"/>
              </a:xfrm>
              <a:prstGeom prst="rect">
                <a:avLst/>
              </a:prstGeom>
              <a:blipFill>
                <a:blip r:embed="rId10"/>
                <a:stretch>
                  <a:fillRect l="-1500" t="-5839" r="-1300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8F57A5BF-F739-4643-96C5-36E9B77BCBEC}"/>
              </a:ext>
            </a:extLst>
          </p:cNvPr>
          <p:cNvSpPr/>
          <p:nvPr/>
        </p:nvSpPr>
        <p:spPr>
          <a:xfrm>
            <a:off x="10037698" y="4522952"/>
            <a:ext cx="501264" cy="8686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C23C6D-78B1-45D0-92C3-18B4B4562F45}"/>
              </a:ext>
            </a:extLst>
          </p:cNvPr>
          <p:cNvSpPr txBox="1"/>
          <p:nvPr/>
        </p:nvSpPr>
        <p:spPr>
          <a:xfrm>
            <a:off x="10934885" y="4697406"/>
            <a:ext cx="27629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98C90B-B0DA-4097-A8E6-993A5DD2A627}"/>
              </a:ext>
            </a:extLst>
          </p:cNvPr>
          <p:cNvSpPr txBox="1"/>
          <p:nvPr/>
        </p:nvSpPr>
        <p:spPr>
          <a:xfrm>
            <a:off x="11178080" y="5136683"/>
            <a:ext cx="27629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B001198-3A3D-4587-852E-E69C691D04FF}"/>
                  </a:ext>
                </a:extLst>
              </p:cNvPr>
              <p:cNvSpPr/>
              <p:nvPr/>
            </p:nvSpPr>
            <p:spPr>
              <a:xfrm>
                <a:off x="11162469" y="4302304"/>
                <a:ext cx="3853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B001198-3A3D-4587-852E-E69C691D04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2469" y="4302304"/>
                <a:ext cx="38536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285A2FB4-98FA-4BD7-A078-3F2C83979D0D}"/>
              </a:ext>
            </a:extLst>
          </p:cNvPr>
          <p:cNvSpPr/>
          <p:nvPr/>
        </p:nvSpPr>
        <p:spPr>
          <a:xfrm>
            <a:off x="11269109" y="4643975"/>
            <a:ext cx="134967" cy="4969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D048006-CEB2-46FB-A563-35A9453D32FA}"/>
              </a:ext>
            </a:extLst>
          </p:cNvPr>
          <p:cNvGrpSpPr/>
          <p:nvPr/>
        </p:nvGrpSpPr>
        <p:grpSpPr>
          <a:xfrm>
            <a:off x="10041455" y="4675219"/>
            <a:ext cx="1370633" cy="432168"/>
            <a:chOff x="10041455" y="4675219"/>
            <a:chExt cx="1370633" cy="432168"/>
          </a:xfrm>
        </p:grpSpPr>
        <p:sp>
          <p:nvSpPr>
            <p:cNvPr id="45" name="Rounded Rectangle 88">
              <a:extLst>
                <a:ext uri="{FF2B5EF4-FFF2-40B4-BE49-F238E27FC236}">
                  <a16:creationId xmlns:a16="http://schemas.microsoft.com/office/drawing/2014/main" id="{9B819EB6-B6A2-47DE-ACD2-D1235398D83B}"/>
                </a:ext>
              </a:extLst>
            </p:cNvPr>
            <p:cNvSpPr/>
            <p:nvPr/>
          </p:nvSpPr>
          <p:spPr>
            <a:xfrm>
              <a:off x="10041455" y="4680701"/>
              <a:ext cx="501265" cy="175133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88">
              <a:extLst>
                <a:ext uri="{FF2B5EF4-FFF2-40B4-BE49-F238E27FC236}">
                  <a16:creationId xmlns:a16="http://schemas.microsoft.com/office/drawing/2014/main" id="{1A3708A1-74E0-47A6-B30F-E58489D530C0}"/>
                </a:ext>
              </a:extLst>
            </p:cNvPr>
            <p:cNvSpPr/>
            <p:nvPr/>
          </p:nvSpPr>
          <p:spPr>
            <a:xfrm rot="5400000">
              <a:off x="11120508" y="4815807"/>
              <a:ext cx="432168" cy="150992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ounded Rectangle 88">
            <a:extLst>
              <a:ext uri="{FF2B5EF4-FFF2-40B4-BE49-F238E27FC236}">
                <a16:creationId xmlns:a16="http://schemas.microsoft.com/office/drawing/2014/main" id="{CA4112B7-6439-4548-B3DE-009E0F6B5955}"/>
              </a:ext>
            </a:extLst>
          </p:cNvPr>
          <p:cNvSpPr/>
          <p:nvPr/>
        </p:nvSpPr>
        <p:spPr>
          <a:xfrm>
            <a:off x="8451239" y="4656186"/>
            <a:ext cx="142980" cy="17513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F7878D-0042-4FED-B937-AE889F4A4CFE}"/>
              </a:ext>
            </a:extLst>
          </p:cNvPr>
          <p:cNvGrpSpPr/>
          <p:nvPr/>
        </p:nvGrpSpPr>
        <p:grpSpPr>
          <a:xfrm>
            <a:off x="1583323" y="4680701"/>
            <a:ext cx="6797587" cy="646331"/>
            <a:chOff x="1583323" y="4680701"/>
            <a:chExt cx="6797587" cy="6463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F67EFD8-5D55-46DC-98CE-39F3E8970F68}"/>
                </a:ext>
              </a:extLst>
            </p:cNvPr>
            <p:cNvSpPr txBox="1"/>
            <p:nvPr/>
          </p:nvSpPr>
          <p:spPr>
            <a:xfrm>
              <a:off x="1583323" y="4680701"/>
              <a:ext cx="5061515" cy="64633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Our prediction for record #</a:t>
              </a:r>
              <a:r>
                <a:rPr lang="en-US" dirty="0" err="1">
                  <a:solidFill>
                    <a:srgbClr val="C00000"/>
                  </a:solidFill>
                </a:rPr>
                <a:t>i</a:t>
              </a:r>
              <a:r>
                <a:rPr lang="en-US" dirty="0">
                  <a:solidFill>
                    <a:srgbClr val="C00000"/>
                  </a:solidFill>
                </a:rPr>
                <a:t> is a linear combination of all d features of record #</a:t>
              </a:r>
              <a:r>
                <a:rPr lang="en-US" dirty="0" err="1">
                  <a:solidFill>
                    <a:srgbClr val="C00000"/>
                  </a:solidFill>
                </a:rPr>
                <a:t>i</a:t>
              </a:r>
              <a:r>
                <a:rPr lang="en-US" dirty="0">
                  <a:solidFill>
                    <a:srgbClr val="C00000"/>
                  </a:solidFill>
                </a:rPr>
                <a:t>.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94C4D6-4156-4E65-A118-C6DE0CC7FA54}"/>
                </a:ext>
              </a:extLst>
            </p:cNvPr>
            <p:cNvCxnSpPr/>
            <p:nvPr/>
          </p:nvCxnSpPr>
          <p:spPr>
            <a:xfrm flipV="1">
              <a:off x="6652852" y="4766503"/>
              <a:ext cx="1728058" cy="23736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61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4DE9D-08BE-3649-AAA8-35A79689D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Feature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591B05-28F2-6648-8B66-24AA889D5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522" y="616439"/>
            <a:ext cx="525585" cy="57814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5391BF3-9986-1947-B16C-5F06AA0F275E}"/>
              </a:ext>
            </a:extLst>
          </p:cNvPr>
          <p:cNvGrpSpPr/>
          <p:nvPr/>
        </p:nvGrpSpPr>
        <p:grpSpPr>
          <a:xfrm>
            <a:off x="3368683" y="1477302"/>
            <a:ext cx="5905811" cy="2243170"/>
            <a:chOff x="1189470" y="2575617"/>
            <a:chExt cx="5905811" cy="22431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F326F56-3AF6-9B48-9BC7-CC965B0EBEE6}"/>
                </a:ext>
              </a:extLst>
            </p:cNvPr>
            <p:cNvGrpSpPr/>
            <p:nvPr/>
          </p:nvGrpSpPr>
          <p:grpSpPr>
            <a:xfrm>
              <a:off x="1189470" y="2672538"/>
              <a:ext cx="5905811" cy="2146249"/>
              <a:chOff x="1189469" y="1347614"/>
              <a:chExt cx="9551591" cy="3471173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9300233D-19C8-5045-8A9C-82AC215730A6}"/>
                  </a:ext>
                </a:extLst>
              </p:cNvPr>
              <p:cNvSpPr/>
              <p:nvPr/>
            </p:nvSpPr>
            <p:spPr>
              <a:xfrm>
                <a:off x="1189469" y="1780359"/>
                <a:ext cx="3739274" cy="2634292"/>
              </a:xfrm>
              <a:custGeom>
                <a:avLst/>
                <a:gdLst>
                  <a:gd name="connsiteX0" fmla="*/ 764836 w 3739274"/>
                  <a:gd name="connsiteY0" fmla="*/ 1751736 h 2634292"/>
                  <a:gd name="connsiteX1" fmla="*/ 47660 w 3739274"/>
                  <a:gd name="connsiteY1" fmla="*/ 353242 h 2634292"/>
                  <a:gd name="connsiteX2" fmla="*/ 2055754 w 3739274"/>
                  <a:gd name="connsiteY2" fmla="*/ 460818 h 2634292"/>
                  <a:gd name="connsiteX3" fmla="*/ 2988083 w 3739274"/>
                  <a:gd name="connsiteY3" fmla="*/ 102230 h 2634292"/>
                  <a:gd name="connsiteX4" fmla="*/ 3723189 w 3739274"/>
                  <a:gd name="connsiteY4" fmla="*/ 2576489 h 2634292"/>
                  <a:gd name="connsiteX5" fmla="*/ 2270907 w 3739274"/>
                  <a:gd name="connsiteY5" fmla="*/ 1841383 h 2634292"/>
                  <a:gd name="connsiteX6" fmla="*/ 764836 w 3739274"/>
                  <a:gd name="connsiteY6" fmla="*/ 1751736 h 2634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274" h="2634292">
                    <a:moveTo>
                      <a:pt x="764836" y="1751736"/>
                    </a:moveTo>
                    <a:cubicBezTo>
                      <a:pt x="394295" y="1503713"/>
                      <a:pt x="-167493" y="568395"/>
                      <a:pt x="47660" y="353242"/>
                    </a:cubicBezTo>
                    <a:cubicBezTo>
                      <a:pt x="262813" y="138089"/>
                      <a:pt x="1565684" y="502653"/>
                      <a:pt x="2055754" y="460818"/>
                    </a:cubicBezTo>
                    <a:cubicBezTo>
                      <a:pt x="2545824" y="418983"/>
                      <a:pt x="2710177" y="-250382"/>
                      <a:pt x="2988083" y="102230"/>
                    </a:cubicBezTo>
                    <a:cubicBezTo>
                      <a:pt x="3265989" y="454842"/>
                      <a:pt x="3842718" y="2286630"/>
                      <a:pt x="3723189" y="2576489"/>
                    </a:cubicBezTo>
                    <a:cubicBezTo>
                      <a:pt x="3603660" y="2866348"/>
                      <a:pt x="2757989" y="1978842"/>
                      <a:pt x="2270907" y="1841383"/>
                    </a:cubicBezTo>
                    <a:cubicBezTo>
                      <a:pt x="1783825" y="1703924"/>
                      <a:pt x="1135377" y="1999759"/>
                      <a:pt x="764836" y="1751736"/>
                    </a:cubicBez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Domain</a:t>
                </a: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74EF0AF2-90A8-EF43-86B8-827CA82C37E0}"/>
                  </a:ext>
                </a:extLst>
              </p:cNvPr>
              <p:cNvSpPr/>
              <p:nvPr/>
            </p:nvSpPr>
            <p:spPr>
              <a:xfrm>
                <a:off x="4105834" y="1994846"/>
                <a:ext cx="4625789" cy="881729"/>
              </a:xfrm>
              <a:custGeom>
                <a:avLst/>
                <a:gdLst>
                  <a:gd name="connsiteX0" fmla="*/ 0 w 4177553"/>
                  <a:gd name="connsiteY0" fmla="*/ 860919 h 860919"/>
                  <a:gd name="connsiteX1" fmla="*/ 2259106 w 4177553"/>
                  <a:gd name="connsiteY1" fmla="*/ 307 h 860919"/>
                  <a:gd name="connsiteX2" fmla="*/ 4177553 w 4177553"/>
                  <a:gd name="connsiteY2" fmla="*/ 753342 h 860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7553" h="860919">
                    <a:moveTo>
                      <a:pt x="0" y="860919"/>
                    </a:moveTo>
                    <a:cubicBezTo>
                      <a:pt x="781423" y="439577"/>
                      <a:pt x="1562847" y="18236"/>
                      <a:pt x="2259106" y="307"/>
                    </a:cubicBezTo>
                    <a:cubicBezTo>
                      <a:pt x="2955365" y="-17622"/>
                      <a:pt x="4177553" y="753342"/>
                      <a:pt x="4177553" y="753342"/>
                    </a:cubicBezTo>
                  </a:path>
                </a:pathLst>
              </a:custGeom>
              <a:noFill/>
              <a:ln w="38100">
                <a:solidFill>
                  <a:schemeClr val="tx1">
                    <a:lumMod val="95000"/>
                    <a:lumOff val="5000"/>
                  </a:schemeClr>
                </a:solidFill>
                <a:headEnd type="oval"/>
                <a:tailEnd type="stealth"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EC634B6-7F35-584F-BB7A-129B1CE7204D}"/>
                  </a:ext>
                </a:extLst>
              </p:cNvPr>
              <p:cNvCxnSpPr/>
              <p:nvPr/>
            </p:nvCxnSpPr>
            <p:spPr>
              <a:xfrm>
                <a:off x="7542948" y="3102842"/>
                <a:ext cx="3198112" cy="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F4D237F-8E16-0745-849E-1C8F6E6C05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21960" y="3341651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1A80D88-033C-C945-8F04-D942E1766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78653" y="3341651"/>
                <a:ext cx="749300" cy="215900"/>
              </a:xfrm>
              <a:prstGeom prst="rect">
                <a:avLst/>
              </a:prstGeom>
            </p:spPr>
          </p:pic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027D23F6-BBCD-C14C-B611-5EC34D794CC5}"/>
                  </a:ext>
                </a:extLst>
              </p:cNvPr>
              <p:cNvCxnSpPr/>
              <p:nvPr/>
            </p:nvCxnSpPr>
            <p:spPr>
              <a:xfrm flipH="1">
                <a:off x="8346876" y="2255498"/>
                <a:ext cx="1432607" cy="188736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B2191896-846E-754D-BAA4-94B919364AE5}"/>
                  </a:ext>
                </a:extLst>
              </p:cNvPr>
              <p:cNvCxnSpPr/>
              <p:nvPr/>
            </p:nvCxnSpPr>
            <p:spPr>
              <a:xfrm>
                <a:off x="9142003" y="1687519"/>
                <a:ext cx="1" cy="2830645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E6E5E55E-9DDE-9D4A-ABC3-A61E965C1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37325" y="4222561"/>
                <a:ext cx="580381" cy="298984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F5CDF924-1A39-0B42-8DC3-C81E506094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43783" y="2029231"/>
                <a:ext cx="673836" cy="194156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5F3EBEFA-E4B1-914C-83E8-E3664946A4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45589" y="1347614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C2C9D574-3438-0C43-B08E-0EB12B02E8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15389" y="4602887"/>
                <a:ext cx="749300" cy="215900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41B034E-5BD0-C244-8937-5FC74D056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22755" y="2575617"/>
              <a:ext cx="254000" cy="419100"/>
            </a:xfrm>
            <a:prstGeom prst="rect">
              <a:avLst/>
            </a:prstGeom>
          </p:spPr>
        </p:pic>
      </p:grp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EB55F533-3CBD-8843-AC22-80ADC7270A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260464"/>
              </p:ext>
            </p:extLst>
          </p:nvPr>
        </p:nvGraphicFramePr>
        <p:xfrm>
          <a:off x="625808" y="4400781"/>
          <a:ext cx="4346572" cy="1841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5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49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49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172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uid</a:t>
                      </a:r>
                      <a:endParaRPr lang="en-US" sz="1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age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state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hasBought</a:t>
                      </a:r>
                      <a:endParaRPr lang="en-US" sz="1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review</a:t>
                      </a: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72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0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32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NY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”Meh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845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42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50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WA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”Worked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out of the box </a:t>
                      </a:r>
                      <a:r>
                        <a:rPr lang="mr-IN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…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472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57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16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CA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NULL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“</a:t>
                      </a:r>
                      <a:r>
                        <a:rPr lang="en-US" sz="12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Hella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</a:t>
                      </a:r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tots lit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...”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3887C6C-4BB6-7249-B7E2-07030A01F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337026"/>
              </p:ext>
            </p:extLst>
          </p:nvPr>
        </p:nvGraphicFramePr>
        <p:xfrm>
          <a:off x="6430107" y="4533896"/>
          <a:ext cx="5474969" cy="157552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2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7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75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7862">
                  <a:extLst>
                    <a:ext uri="{9D8B030D-6E8A-4147-A177-3AD203B41FA5}">
                      <a16:colId xmlns:a16="http://schemas.microsoft.com/office/drawing/2014/main" val="876063130"/>
                    </a:ext>
                  </a:extLst>
                </a:gridCol>
                <a:gridCol w="1069211">
                  <a:extLst>
                    <a:ext uri="{9D8B030D-6E8A-4147-A177-3AD203B41FA5}">
                      <a16:colId xmlns:a16="http://schemas.microsoft.com/office/drawing/2014/main" val="3291915661"/>
                    </a:ext>
                  </a:extLst>
                </a:gridCol>
                <a:gridCol w="1082266">
                  <a:extLst>
                    <a:ext uri="{9D8B030D-6E8A-4147-A177-3AD203B41FA5}">
                      <a16:colId xmlns:a16="http://schemas.microsoft.com/office/drawing/2014/main" val="1511950444"/>
                    </a:ext>
                  </a:extLst>
                </a:gridCol>
              </a:tblGrid>
              <a:tr h="4442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AK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…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NY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…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WY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hasBought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hasBought</a:t>
                      </a:r>
                      <a:r>
                        <a:rPr lang="en-US" sz="1400" dirty="0"/>
                        <a:t> missing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uFillTx/>
                        </a:rPr>
                        <a:t>1</a:t>
                      </a:r>
                      <a:endParaRPr lang="en-US" sz="16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kern="1200" dirty="0">
                          <a:uFillTx/>
                        </a:rPr>
                        <a:t>…</a:t>
                      </a:r>
                      <a:endParaRPr lang="en-US" sz="16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32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A298E66C-6160-AF46-B2E1-305D6AE8CC21}"/>
              </a:ext>
            </a:extLst>
          </p:cNvPr>
          <p:cNvSpPr txBox="1"/>
          <p:nvPr/>
        </p:nvSpPr>
        <p:spPr>
          <a:xfrm>
            <a:off x="7393764" y="6190199"/>
            <a:ext cx="32431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Entirely </a:t>
            </a:r>
            <a:r>
              <a:rPr lang="en-US" b="1" dirty="0"/>
              <a:t>Quantitative</a:t>
            </a:r>
            <a:r>
              <a:rPr lang="en-US" dirty="0"/>
              <a:t> Values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22C165A-BFC3-5F41-93C0-79613179CF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5603" y="4031449"/>
            <a:ext cx="330200" cy="279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7567A15-74AF-284C-B6D4-40D5236D70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4588" y="4004911"/>
            <a:ext cx="1676400" cy="381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1EC8E69-BE63-EC46-B62C-AAFB4B9FDE7E}"/>
              </a:ext>
            </a:extLst>
          </p:cNvPr>
          <p:cNvSpPr txBox="1"/>
          <p:nvPr/>
        </p:nvSpPr>
        <p:spPr>
          <a:xfrm>
            <a:off x="2344615" y="4031449"/>
            <a:ext cx="221727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/>
              <a:t>DataFrame</a:t>
            </a:r>
            <a:r>
              <a:rPr lang="en-US" dirty="0"/>
              <a:t> (n x c)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2750DF8-2AC4-FB4C-904B-3FA90BF971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2712" y="5431204"/>
            <a:ext cx="215900" cy="368300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60684A38-C188-4442-B1F0-7FDD74EFB1C2}"/>
              </a:ext>
            </a:extLst>
          </p:cNvPr>
          <p:cNvSpPr/>
          <p:nvPr/>
        </p:nvSpPr>
        <p:spPr>
          <a:xfrm>
            <a:off x="5387898" y="5239597"/>
            <a:ext cx="657468" cy="16412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94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7" grpId="0"/>
      <p:bldP spid="2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4DE9D-08BE-3649-AAA8-35A79689D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Feature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591B05-28F2-6648-8B66-24AA889D5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522" y="616439"/>
            <a:ext cx="525585" cy="5781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298E66C-6160-AF46-B2E1-305D6AE8CC21}"/>
              </a:ext>
            </a:extLst>
          </p:cNvPr>
          <p:cNvSpPr txBox="1"/>
          <p:nvPr/>
        </p:nvSpPr>
        <p:spPr>
          <a:xfrm>
            <a:off x="7659665" y="1711535"/>
            <a:ext cx="32431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Entirely </a:t>
            </a:r>
            <a:r>
              <a:rPr lang="en-US" b="1" dirty="0"/>
              <a:t>Quantitative</a:t>
            </a:r>
            <a:r>
              <a:rPr lang="en-US" dirty="0"/>
              <a:t> Values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22C165A-BFC3-5F41-93C0-79613179C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641" y="3424576"/>
            <a:ext cx="330200" cy="279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7567A15-74AF-284C-B6D4-40D5236D7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332" y="3329195"/>
            <a:ext cx="1676400" cy="381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1EC8E69-BE63-EC46-B62C-AAFB4B9FDE7E}"/>
              </a:ext>
            </a:extLst>
          </p:cNvPr>
          <p:cNvSpPr txBox="1"/>
          <p:nvPr/>
        </p:nvSpPr>
        <p:spPr>
          <a:xfrm>
            <a:off x="3304815" y="3948391"/>
            <a:ext cx="145424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2750DF8-2AC4-FB4C-904B-3FA90BF971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1111" y="3380126"/>
            <a:ext cx="215900" cy="368300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60684A38-C188-4442-B1F0-7FDD74EFB1C2}"/>
              </a:ext>
            </a:extLst>
          </p:cNvPr>
          <p:cNvSpPr/>
          <p:nvPr/>
        </p:nvSpPr>
        <p:spPr>
          <a:xfrm>
            <a:off x="5505886" y="8287597"/>
            <a:ext cx="657468" cy="16412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AFA5B4-E520-F746-BC95-0F6A30306042}"/>
              </a:ext>
            </a:extLst>
          </p:cNvPr>
          <p:cNvSpPr txBox="1"/>
          <p:nvPr/>
        </p:nvSpPr>
        <p:spPr>
          <a:xfrm>
            <a:off x="2874981" y="3286116"/>
            <a:ext cx="43313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sp>
        <p:nvSpPr>
          <p:cNvPr id="47" name="Double Bracket 46">
            <a:extLst>
              <a:ext uri="{FF2B5EF4-FFF2-40B4-BE49-F238E27FC236}">
                <a16:creationId xmlns:a16="http://schemas.microsoft.com/office/drawing/2014/main" id="{CBE7E489-EE3B-7E48-BB55-E29B86523D1A}"/>
              </a:ext>
            </a:extLst>
          </p:cNvPr>
          <p:cNvSpPr/>
          <p:nvPr/>
        </p:nvSpPr>
        <p:spPr>
          <a:xfrm>
            <a:off x="3708116" y="3295506"/>
            <a:ext cx="619250" cy="491927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DE77C0D-1653-ED4F-AC8B-8C47C0628A4C}"/>
              </a:ext>
            </a:extLst>
          </p:cNvPr>
          <p:cNvSpPr txBox="1"/>
          <p:nvPr/>
        </p:nvSpPr>
        <p:spPr>
          <a:xfrm>
            <a:off x="4582466" y="3248490"/>
            <a:ext cx="43313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C3CF15-B9BB-654F-B280-68DFD90496AD}"/>
              </a:ext>
            </a:extLst>
          </p:cNvPr>
          <p:cNvSpPr txBox="1"/>
          <p:nvPr/>
        </p:nvSpPr>
        <p:spPr>
          <a:xfrm>
            <a:off x="8851672" y="2892910"/>
            <a:ext cx="295002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b="1" dirty="0"/>
              <a:t>Rows</a:t>
            </a:r>
            <a:r>
              <a:rPr lang="en-US" dirty="0"/>
              <a:t> of the 𝚽 matrix correspond to records.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41F373F-41BA-6047-A84E-5731FE8973AD}"/>
              </a:ext>
            </a:extLst>
          </p:cNvPr>
          <p:cNvSpPr txBox="1"/>
          <p:nvPr/>
        </p:nvSpPr>
        <p:spPr>
          <a:xfrm>
            <a:off x="8851672" y="3930172"/>
            <a:ext cx="295002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b="1" dirty="0"/>
              <a:t>Columns</a:t>
            </a:r>
            <a:r>
              <a:rPr lang="en-US" dirty="0"/>
              <a:t> of the 𝚽 matrix correspond to features.</a:t>
            </a:r>
          </a:p>
        </p:txBody>
      </p:sp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2CF64C4F-15E0-B544-9EDB-BD5B3B250AB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612547" y="88686"/>
          <a:ext cx="5474969" cy="157552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2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7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75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7862">
                  <a:extLst>
                    <a:ext uri="{9D8B030D-6E8A-4147-A177-3AD203B41FA5}">
                      <a16:colId xmlns:a16="http://schemas.microsoft.com/office/drawing/2014/main" val="876063130"/>
                    </a:ext>
                  </a:extLst>
                </a:gridCol>
                <a:gridCol w="1069211">
                  <a:extLst>
                    <a:ext uri="{9D8B030D-6E8A-4147-A177-3AD203B41FA5}">
                      <a16:colId xmlns:a16="http://schemas.microsoft.com/office/drawing/2014/main" val="3291915661"/>
                    </a:ext>
                  </a:extLst>
                </a:gridCol>
                <a:gridCol w="1082266">
                  <a:extLst>
                    <a:ext uri="{9D8B030D-6E8A-4147-A177-3AD203B41FA5}">
                      <a16:colId xmlns:a16="http://schemas.microsoft.com/office/drawing/2014/main" val="1511950444"/>
                    </a:ext>
                  </a:extLst>
                </a:gridCol>
              </a:tblGrid>
              <a:tr h="4442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AK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…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NY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…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WY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hasBought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hasBought</a:t>
                      </a:r>
                      <a:r>
                        <a:rPr lang="en-US" sz="1400" dirty="0"/>
                        <a:t> missing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uFillTx/>
                        </a:rPr>
                        <a:t>1</a:t>
                      </a:r>
                      <a:endParaRPr lang="en-US" sz="16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kern="1200" dirty="0">
                          <a:uFillTx/>
                        </a:rPr>
                        <a:t>…</a:t>
                      </a:r>
                      <a:endParaRPr lang="en-US" sz="16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32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3" name="Group 52">
            <a:extLst>
              <a:ext uri="{FF2B5EF4-FFF2-40B4-BE49-F238E27FC236}">
                <a16:creationId xmlns:a16="http://schemas.microsoft.com/office/drawing/2014/main" id="{61980439-D41B-FE44-AA6F-3E176B43EED1}"/>
              </a:ext>
            </a:extLst>
          </p:cNvPr>
          <p:cNvGrpSpPr/>
          <p:nvPr/>
        </p:nvGrpSpPr>
        <p:grpSpPr>
          <a:xfrm>
            <a:off x="-6131866" y="1477302"/>
            <a:ext cx="5905811" cy="2243170"/>
            <a:chOff x="1189470" y="2575617"/>
            <a:chExt cx="5905811" cy="2243170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3628E2B-0DA3-574B-98B8-22A357B9689D}"/>
                </a:ext>
              </a:extLst>
            </p:cNvPr>
            <p:cNvGrpSpPr/>
            <p:nvPr/>
          </p:nvGrpSpPr>
          <p:grpSpPr>
            <a:xfrm>
              <a:off x="1189470" y="2672538"/>
              <a:ext cx="5905811" cy="2146249"/>
              <a:chOff x="1189469" y="1347614"/>
              <a:chExt cx="9551591" cy="3471173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147B42E7-E655-3F46-9E4A-B6F88A1C29DC}"/>
                  </a:ext>
                </a:extLst>
              </p:cNvPr>
              <p:cNvSpPr/>
              <p:nvPr/>
            </p:nvSpPr>
            <p:spPr>
              <a:xfrm>
                <a:off x="1189469" y="1780359"/>
                <a:ext cx="3739274" cy="2634292"/>
              </a:xfrm>
              <a:custGeom>
                <a:avLst/>
                <a:gdLst>
                  <a:gd name="connsiteX0" fmla="*/ 764836 w 3739274"/>
                  <a:gd name="connsiteY0" fmla="*/ 1751736 h 2634292"/>
                  <a:gd name="connsiteX1" fmla="*/ 47660 w 3739274"/>
                  <a:gd name="connsiteY1" fmla="*/ 353242 h 2634292"/>
                  <a:gd name="connsiteX2" fmla="*/ 2055754 w 3739274"/>
                  <a:gd name="connsiteY2" fmla="*/ 460818 h 2634292"/>
                  <a:gd name="connsiteX3" fmla="*/ 2988083 w 3739274"/>
                  <a:gd name="connsiteY3" fmla="*/ 102230 h 2634292"/>
                  <a:gd name="connsiteX4" fmla="*/ 3723189 w 3739274"/>
                  <a:gd name="connsiteY4" fmla="*/ 2576489 h 2634292"/>
                  <a:gd name="connsiteX5" fmla="*/ 2270907 w 3739274"/>
                  <a:gd name="connsiteY5" fmla="*/ 1841383 h 2634292"/>
                  <a:gd name="connsiteX6" fmla="*/ 764836 w 3739274"/>
                  <a:gd name="connsiteY6" fmla="*/ 1751736 h 2634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274" h="2634292">
                    <a:moveTo>
                      <a:pt x="764836" y="1751736"/>
                    </a:moveTo>
                    <a:cubicBezTo>
                      <a:pt x="394295" y="1503713"/>
                      <a:pt x="-167493" y="568395"/>
                      <a:pt x="47660" y="353242"/>
                    </a:cubicBezTo>
                    <a:cubicBezTo>
                      <a:pt x="262813" y="138089"/>
                      <a:pt x="1565684" y="502653"/>
                      <a:pt x="2055754" y="460818"/>
                    </a:cubicBezTo>
                    <a:cubicBezTo>
                      <a:pt x="2545824" y="418983"/>
                      <a:pt x="2710177" y="-250382"/>
                      <a:pt x="2988083" y="102230"/>
                    </a:cubicBezTo>
                    <a:cubicBezTo>
                      <a:pt x="3265989" y="454842"/>
                      <a:pt x="3842718" y="2286630"/>
                      <a:pt x="3723189" y="2576489"/>
                    </a:cubicBezTo>
                    <a:cubicBezTo>
                      <a:pt x="3603660" y="2866348"/>
                      <a:pt x="2757989" y="1978842"/>
                      <a:pt x="2270907" y="1841383"/>
                    </a:cubicBezTo>
                    <a:cubicBezTo>
                      <a:pt x="1783825" y="1703924"/>
                      <a:pt x="1135377" y="1999759"/>
                      <a:pt x="764836" y="1751736"/>
                    </a:cubicBez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Domain</a:t>
                </a:r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BEB49585-A1F7-384C-BDA6-8069645EF61F}"/>
                  </a:ext>
                </a:extLst>
              </p:cNvPr>
              <p:cNvSpPr/>
              <p:nvPr/>
            </p:nvSpPr>
            <p:spPr>
              <a:xfrm>
                <a:off x="4105834" y="1994846"/>
                <a:ext cx="4625789" cy="881729"/>
              </a:xfrm>
              <a:custGeom>
                <a:avLst/>
                <a:gdLst>
                  <a:gd name="connsiteX0" fmla="*/ 0 w 4177553"/>
                  <a:gd name="connsiteY0" fmla="*/ 860919 h 860919"/>
                  <a:gd name="connsiteX1" fmla="*/ 2259106 w 4177553"/>
                  <a:gd name="connsiteY1" fmla="*/ 307 h 860919"/>
                  <a:gd name="connsiteX2" fmla="*/ 4177553 w 4177553"/>
                  <a:gd name="connsiteY2" fmla="*/ 753342 h 860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7553" h="860919">
                    <a:moveTo>
                      <a:pt x="0" y="860919"/>
                    </a:moveTo>
                    <a:cubicBezTo>
                      <a:pt x="781423" y="439577"/>
                      <a:pt x="1562847" y="18236"/>
                      <a:pt x="2259106" y="307"/>
                    </a:cubicBezTo>
                    <a:cubicBezTo>
                      <a:pt x="2955365" y="-17622"/>
                      <a:pt x="4177553" y="753342"/>
                      <a:pt x="4177553" y="753342"/>
                    </a:cubicBezTo>
                  </a:path>
                </a:pathLst>
              </a:custGeom>
              <a:noFill/>
              <a:ln w="38100">
                <a:solidFill>
                  <a:schemeClr val="tx1">
                    <a:lumMod val="95000"/>
                    <a:lumOff val="5000"/>
                  </a:schemeClr>
                </a:solidFill>
                <a:headEnd type="oval"/>
                <a:tailEnd type="stealth"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8F67D193-74F1-BB46-AB43-6752D19E5CD3}"/>
                  </a:ext>
                </a:extLst>
              </p:cNvPr>
              <p:cNvCxnSpPr/>
              <p:nvPr/>
            </p:nvCxnSpPr>
            <p:spPr>
              <a:xfrm>
                <a:off x="7542948" y="3102842"/>
                <a:ext cx="3198112" cy="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A88F9AD2-7C48-7A4C-A327-9FF67CACB6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21960" y="3341651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A7226033-35E8-6848-B93D-FD56CEB27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78653" y="3341651"/>
                <a:ext cx="749300" cy="215900"/>
              </a:xfrm>
              <a:prstGeom prst="rect">
                <a:avLst/>
              </a:prstGeom>
            </p:spPr>
          </p:pic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AC5D38B8-9A87-4946-9B33-18FCB6004046}"/>
                  </a:ext>
                </a:extLst>
              </p:cNvPr>
              <p:cNvCxnSpPr/>
              <p:nvPr/>
            </p:nvCxnSpPr>
            <p:spPr>
              <a:xfrm flipH="1">
                <a:off x="8346876" y="2255498"/>
                <a:ext cx="1432607" cy="188736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0E5C4938-FE16-904F-91F6-F32BF800F959}"/>
                  </a:ext>
                </a:extLst>
              </p:cNvPr>
              <p:cNvCxnSpPr/>
              <p:nvPr/>
            </p:nvCxnSpPr>
            <p:spPr>
              <a:xfrm>
                <a:off x="9142003" y="1687519"/>
                <a:ext cx="1" cy="2830645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A309B155-D623-5546-BDC2-1EBBC02E00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37325" y="4222561"/>
                <a:ext cx="580381" cy="298984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E2E96718-F150-F64E-83DA-D336A90B4C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43783" y="2029231"/>
                <a:ext cx="673836" cy="194156"/>
              </a:xfrm>
              <a:prstGeom prst="rect">
                <a:avLst/>
              </a:prstGeom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F9E6D063-D165-1447-9299-089A9E4176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45589" y="1347614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F166D8D7-D759-3D4D-B95F-6C3044286C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15389" y="4602887"/>
                <a:ext cx="749300" cy="215900"/>
              </a:xfrm>
              <a:prstGeom prst="rect">
                <a:avLst/>
              </a:prstGeom>
            </p:spPr>
          </p:pic>
        </p:grp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620C312A-255E-F14A-BB5C-FF0429C7E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22755" y="2575617"/>
              <a:ext cx="254000" cy="419100"/>
            </a:xfrm>
            <a:prstGeom prst="rect">
              <a:avLst/>
            </a:prstGeom>
          </p:spPr>
        </p:pic>
      </p:grpSp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7CEBABD1-8793-1545-AD04-570195965B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-1231954" y="7940394"/>
          <a:ext cx="4346572" cy="1841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5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49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49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172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uid</a:t>
                      </a:r>
                      <a:endParaRPr lang="en-US" sz="1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age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state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hasBought</a:t>
                      </a:r>
                      <a:endParaRPr lang="en-US" sz="1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review</a:t>
                      </a: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72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0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32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NY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”Meh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845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42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50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WA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”Worked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out of the box </a:t>
                      </a:r>
                      <a:r>
                        <a:rPr lang="mr-IN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…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472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57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16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CA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NULL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“</a:t>
                      </a:r>
                      <a:r>
                        <a:rPr lang="en-US" sz="12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Hella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</a:t>
                      </a:r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tots lit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...”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Up Arrow 5">
            <a:extLst>
              <a:ext uri="{FF2B5EF4-FFF2-40B4-BE49-F238E27FC236}">
                <a16:creationId xmlns:a16="http://schemas.microsoft.com/office/drawing/2014/main" id="{F19A46D6-40D1-1A45-A596-DB95873B4E4F}"/>
              </a:ext>
            </a:extLst>
          </p:cNvPr>
          <p:cNvSpPr/>
          <p:nvPr/>
        </p:nvSpPr>
        <p:spPr>
          <a:xfrm>
            <a:off x="3930571" y="3833046"/>
            <a:ext cx="171998" cy="129289"/>
          </a:xfrm>
          <a:prstGeom prst="up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AE2BD17-BD70-5142-81C5-4B47EF0683A6}"/>
              </a:ext>
            </a:extLst>
          </p:cNvPr>
          <p:cNvGrpSpPr/>
          <p:nvPr/>
        </p:nvGrpSpPr>
        <p:grpSpPr>
          <a:xfrm>
            <a:off x="4989096" y="2668496"/>
            <a:ext cx="3641523" cy="2903166"/>
            <a:chOff x="4989096" y="2668496"/>
            <a:chExt cx="3641523" cy="2903166"/>
          </a:xfrm>
        </p:grpSpPr>
        <p:sp>
          <p:nvSpPr>
            <p:cNvPr id="31" name="Double Bracket 30">
              <a:extLst>
                <a:ext uri="{FF2B5EF4-FFF2-40B4-BE49-F238E27FC236}">
                  <a16:creationId xmlns:a16="http://schemas.microsoft.com/office/drawing/2014/main" id="{82CE494D-B64B-B049-A63A-87C5F9EF2399}"/>
                </a:ext>
              </a:extLst>
            </p:cNvPr>
            <p:cNvSpPr/>
            <p:nvPr/>
          </p:nvSpPr>
          <p:spPr>
            <a:xfrm>
              <a:off x="5536721" y="2770325"/>
              <a:ext cx="3093898" cy="2125880"/>
            </a:xfrm>
            <a:prstGeom prst="bracketPair">
              <a:avLst/>
            </a:prstGeom>
            <a:ln w="571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A11588-EB20-3B4B-89E1-6E569A42A553}"/>
                </a:ext>
              </a:extLst>
            </p:cNvPr>
            <p:cNvSpPr txBox="1"/>
            <p:nvPr/>
          </p:nvSpPr>
          <p:spPr>
            <a:xfrm>
              <a:off x="4989096" y="2668496"/>
              <a:ext cx="398924" cy="542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n</a:t>
              </a:r>
            </a:p>
          </p:txBody>
        </p:sp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E93225E8-A290-4C4D-8B38-FBC9FE0487DA}"/>
                </a:ext>
              </a:extLst>
            </p:cNvPr>
            <p:cNvSpPr/>
            <p:nvPr/>
          </p:nvSpPr>
          <p:spPr>
            <a:xfrm>
              <a:off x="5269956" y="2741140"/>
              <a:ext cx="175204" cy="2155064"/>
            </a:xfrm>
            <a:prstGeom prst="leftBrace">
              <a:avLst>
                <a:gd name="adj1" fmla="val 8333"/>
                <a:gd name="adj2" fmla="val 9468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9247FFFC-31F8-D448-86F4-91A3B7DE961B}"/>
                </a:ext>
              </a:extLst>
            </p:cNvPr>
            <p:cNvSpPr/>
            <p:nvPr/>
          </p:nvSpPr>
          <p:spPr>
            <a:xfrm rot="16200000">
              <a:off x="7013624" y="3607008"/>
              <a:ext cx="166399" cy="3067589"/>
            </a:xfrm>
            <a:prstGeom prst="leftBrace">
              <a:avLst>
                <a:gd name="adj1" fmla="val 8333"/>
                <a:gd name="adj2" fmla="val 9468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0E9281F-40DC-164F-88DE-302BCD486EF0}"/>
                </a:ext>
              </a:extLst>
            </p:cNvPr>
            <p:cNvSpPr txBox="1"/>
            <p:nvPr/>
          </p:nvSpPr>
          <p:spPr>
            <a:xfrm>
              <a:off x="5638978" y="5109997"/>
              <a:ext cx="13535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d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2F17F54-EE22-884A-92E7-4B8483A28559}"/>
                </a:ext>
              </a:extLst>
            </p:cNvPr>
            <p:cNvGrpSpPr/>
            <p:nvPr/>
          </p:nvGrpSpPr>
          <p:grpSpPr>
            <a:xfrm>
              <a:off x="5735988" y="3057056"/>
              <a:ext cx="2712111" cy="1591489"/>
              <a:chOff x="2559726" y="2902363"/>
              <a:chExt cx="1763612" cy="2057400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14C4394-0634-5C46-80A7-6215D10BA52D}"/>
                  </a:ext>
                </a:extLst>
              </p:cNvPr>
              <p:cNvCxnSpPr/>
              <p:nvPr/>
            </p:nvCxnSpPr>
            <p:spPr>
              <a:xfrm>
                <a:off x="2559726" y="29023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83BC120-0E92-2841-BE0C-56EF433CCF3F}"/>
                  </a:ext>
                </a:extLst>
              </p:cNvPr>
              <p:cNvCxnSpPr/>
              <p:nvPr/>
            </p:nvCxnSpPr>
            <p:spPr>
              <a:xfrm>
                <a:off x="3866138" y="29023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828AA5B-8273-734D-A159-F198D9EE4A8F}"/>
                  </a:ext>
                </a:extLst>
              </p:cNvPr>
              <p:cNvCxnSpPr/>
              <p:nvPr/>
            </p:nvCxnSpPr>
            <p:spPr>
              <a:xfrm>
                <a:off x="2559726" y="35881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09E7C30-3356-2B45-A26D-BBCB86E5294B}"/>
                  </a:ext>
                </a:extLst>
              </p:cNvPr>
              <p:cNvCxnSpPr/>
              <p:nvPr/>
            </p:nvCxnSpPr>
            <p:spPr>
              <a:xfrm>
                <a:off x="3866137" y="35881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9E8787B-20C7-5B4E-BC9D-BB6A53621949}"/>
                  </a:ext>
                </a:extLst>
              </p:cNvPr>
              <p:cNvCxnSpPr/>
              <p:nvPr/>
            </p:nvCxnSpPr>
            <p:spPr>
              <a:xfrm>
                <a:off x="2559726" y="49597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C7BFDFF9-87BC-B948-8EAE-914356EA11C6}"/>
                  </a:ext>
                </a:extLst>
              </p:cNvPr>
              <p:cNvCxnSpPr/>
              <p:nvPr/>
            </p:nvCxnSpPr>
            <p:spPr>
              <a:xfrm>
                <a:off x="3866135" y="49597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F71E68C-B8F0-584B-BEBC-FC55C660D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88992" y="2864807"/>
              <a:ext cx="1208992" cy="1963225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613A782-14E1-2849-AFE6-3204031088BA}"/>
              </a:ext>
            </a:extLst>
          </p:cNvPr>
          <p:cNvGrpSpPr/>
          <p:nvPr/>
        </p:nvGrpSpPr>
        <p:grpSpPr>
          <a:xfrm>
            <a:off x="646955" y="4826224"/>
            <a:ext cx="3690366" cy="1646568"/>
            <a:chOff x="552450" y="5083416"/>
            <a:chExt cx="3690366" cy="164656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B4ED381-6EA5-154B-9700-99799ABE10BE}"/>
                </a:ext>
              </a:extLst>
            </p:cNvPr>
            <p:cNvSpPr/>
            <p:nvPr/>
          </p:nvSpPr>
          <p:spPr>
            <a:xfrm>
              <a:off x="552450" y="5393152"/>
              <a:ext cx="3690366" cy="13368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C1B6F7C-2817-EB48-95C2-09FD6CD76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52678" y="5571662"/>
              <a:ext cx="647700" cy="406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E3437D-C090-354B-A8BE-7E072434E686}"/>
                </a:ext>
              </a:extLst>
            </p:cNvPr>
            <p:cNvSpPr txBox="1"/>
            <p:nvPr/>
          </p:nvSpPr>
          <p:spPr>
            <a:xfrm>
              <a:off x="1576327" y="5571662"/>
              <a:ext cx="2164375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: row </a:t>
              </a:r>
              <a:r>
                <a:rPr lang="en-US" dirty="0" err="1"/>
                <a:t>i</a:t>
              </a:r>
              <a:r>
                <a:rPr lang="en-US" dirty="0"/>
                <a:t> of matrix A.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CB2C290-C763-E94D-AEA5-7A41D734C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12794" y="6145530"/>
              <a:ext cx="685800" cy="419100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D8180B3-CC8F-0C48-B4F3-A1ED391D3AF5}"/>
                </a:ext>
              </a:extLst>
            </p:cNvPr>
            <p:cNvSpPr txBox="1"/>
            <p:nvPr/>
          </p:nvSpPr>
          <p:spPr>
            <a:xfrm>
              <a:off x="1576327" y="6178822"/>
              <a:ext cx="259718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: column j of matrix A.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3BCAB7-2926-B74E-B070-B30DD9B38D63}"/>
                </a:ext>
              </a:extLst>
            </p:cNvPr>
            <p:cNvSpPr txBox="1"/>
            <p:nvPr/>
          </p:nvSpPr>
          <p:spPr>
            <a:xfrm>
              <a:off x="615166" y="5083416"/>
              <a:ext cx="1922321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Notation Guide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03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46DC3113-AA45-7049-8E40-15B6A37094E9}"/>
              </a:ext>
            </a:extLst>
          </p:cNvPr>
          <p:cNvSpPr/>
          <p:nvPr/>
        </p:nvSpPr>
        <p:spPr>
          <a:xfrm rot="5400000">
            <a:off x="9632866" y="5017326"/>
            <a:ext cx="488945" cy="62337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EB5EBABE-C6E2-C54D-83D4-3D9EA379F7BC}"/>
              </a:ext>
            </a:extLst>
          </p:cNvPr>
          <p:cNvSpPr/>
          <p:nvPr/>
        </p:nvSpPr>
        <p:spPr>
          <a:xfrm rot="5400000">
            <a:off x="7207609" y="5368631"/>
            <a:ext cx="2143967" cy="533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60D92563-6B00-B14C-9DE7-1F8D4633CDE0}"/>
              </a:ext>
            </a:extLst>
          </p:cNvPr>
          <p:cNvSpPr/>
          <p:nvPr/>
        </p:nvSpPr>
        <p:spPr>
          <a:xfrm>
            <a:off x="5536721" y="5139844"/>
            <a:ext cx="2143967" cy="533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F4DE9D-08BE-3649-AAA8-35A79689D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Predictions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98E66C-6160-AF46-B2E1-305D6AE8CC21}"/>
              </a:ext>
            </a:extLst>
          </p:cNvPr>
          <p:cNvSpPr txBox="1"/>
          <p:nvPr/>
        </p:nvSpPr>
        <p:spPr>
          <a:xfrm>
            <a:off x="7680688" y="-544673"/>
            <a:ext cx="32431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Entirely </a:t>
            </a:r>
            <a:r>
              <a:rPr lang="en-US" b="1" dirty="0"/>
              <a:t>Quantitative</a:t>
            </a:r>
            <a:r>
              <a:rPr lang="en-US" dirty="0"/>
              <a:t> Values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22C165A-BFC3-5F41-93C0-79613179C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641" y="2280346"/>
            <a:ext cx="330200" cy="279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7567A15-74AF-284C-B6D4-40D5236D7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332" y="2184965"/>
            <a:ext cx="1676400" cy="381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1EC8E69-BE63-EC46-B62C-AAFB4B9FDE7E}"/>
              </a:ext>
            </a:extLst>
          </p:cNvPr>
          <p:cNvSpPr txBox="1"/>
          <p:nvPr/>
        </p:nvSpPr>
        <p:spPr>
          <a:xfrm>
            <a:off x="3413747" y="2726661"/>
            <a:ext cx="145424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2750DF8-2AC4-FB4C-904B-3FA90BF97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1111" y="2235896"/>
            <a:ext cx="215900" cy="368300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60684A38-C188-4442-B1F0-7FDD74EFB1C2}"/>
              </a:ext>
            </a:extLst>
          </p:cNvPr>
          <p:cNvSpPr/>
          <p:nvPr/>
        </p:nvSpPr>
        <p:spPr>
          <a:xfrm>
            <a:off x="5505886" y="8287597"/>
            <a:ext cx="657468" cy="16412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AFA5B4-E520-F746-BC95-0F6A30306042}"/>
              </a:ext>
            </a:extLst>
          </p:cNvPr>
          <p:cNvSpPr txBox="1"/>
          <p:nvPr/>
        </p:nvSpPr>
        <p:spPr>
          <a:xfrm>
            <a:off x="2874981" y="2141886"/>
            <a:ext cx="43313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sp>
        <p:nvSpPr>
          <p:cNvPr id="47" name="Double Bracket 46">
            <a:extLst>
              <a:ext uri="{FF2B5EF4-FFF2-40B4-BE49-F238E27FC236}">
                <a16:creationId xmlns:a16="http://schemas.microsoft.com/office/drawing/2014/main" id="{CBE7E489-EE3B-7E48-BB55-E29B86523D1A}"/>
              </a:ext>
            </a:extLst>
          </p:cNvPr>
          <p:cNvSpPr/>
          <p:nvPr/>
        </p:nvSpPr>
        <p:spPr>
          <a:xfrm>
            <a:off x="3708116" y="2151276"/>
            <a:ext cx="619250" cy="491927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DE77C0D-1653-ED4F-AC8B-8C47C0628A4C}"/>
              </a:ext>
            </a:extLst>
          </p:cNvPr>
          <p:cNvSpPr txBox="1"/>
          <p:nvPr/>
        </p:nvSpPr>
        <p:spPr>
          <a:xfrm>
            <a:off x="4582466" y="2104260"/>
            <a:ext cx="43313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C3CF15-B9BB-654F-B280-68DFD90496AD}"/>
              </a:ext>
            </a:extLst>
          </p:cNvPr>
          <p:cNvSpPr txBox="1"/>
          <p:nvPr/>
        </p:nvSpPr>
        <p:spPr>
          <a:xfrm>
            <a:off x="8851672" y="1748680"/>
            <a:ext cx="295002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b="1" dirty="0"/>
              <a:t>Rows</a:t>
            </a:r>
            <a:r>
              <a:rPr lang="en-US" dirty="0"/>
              <a:t> of the 𝚽 matrix correspond to records.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41F373F-41BA-6047-A84E-5731FE8973AD}"/>
              </a:ext>
            </a:extLst>
          </p:cNvPr>
          <p:cNvSpPr txBox="1"/>
          <p:nvPr/>
        </p:nvSpPr>
        <p:spPr>
          <a:xfrm>
            <a:off x="8851672" y="2785942"/>
            <a:ext cx="295002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b="1" dirty="0"/>
              <a:t>Columns</a:t>
            </a:r>
            <a:r>
              <a:rPr lang="en-US" dirty="0"/>
              <a:t> of the 𝚽 matrix correspond to features.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DB3F7F-7FF7-7346-9A74-DA71BF81D4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959" y="5161616"/>
            <a:ext cx="2933700" cy="53340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0D0DFAB2-2147-F64F-AEF3-EA27C7660D24}"/>
              </a:ext>
            </a:extLst>
          </p:cNvPr>
          <p:cNvSpPr txBox="1"/>
          <p:nvPr/>
        </p:nvSpPr>
        <p:spPr>
          <a:xfrm>
            <a:off x="4527201" y="5143541"/>
            <a:ext cx="43313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2DDEEC4-F208-6C4C-926F-2B7F9117685D}"/>
              </a:ext>
            </a:extLst>
          </p:cNvPr>
          <p:cNvGrpSpPr/>
          <p:nvPr/>
        </p:nvGrpSpPr>
        <p:grpSpPr>
          <a:xfrm>
            <a:off x="8210231" y="4650636"/>
            <a:ext cx="177800" cy="1936347"/>
            <a:chOff x="8210231" y="4650636"/>
            <a:chExt cx="177800" cy="1936347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92189F7-2037-7A47-B515-5E66E507F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10231" y="5373360"/>
              <a:ext cx="177800" cy="393700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57A541D-C75D-2E44-9D62-7B9A7CF7FA6D}"/>
                </a:ext>
              </a:extLst>
            </p:cNvPr>
            <p:cNvGrpSpPr/>
            <p:nvPr/>
          </p:nvGrpSpPr>
          <p:grpSpPr>
            <a:xfrm rot="5400000">
              <a:off x="7322745" y="5618810"/>
              <a:ext cx="1936347" cy="0"/>
              <a:chOff x="8478702" y="6565330"/>
              <a:chExt cx="2129978" cy="0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FBB3A86A-4850-C14D-8345-583A0AC3C052}"/>
                  </a:ext>
                </a:extLst>
              </p:cNvPr>
              <p:cNvCxnSpPr/>
              <p:nvPr/>
            </p:nvCxnSpPr>
            <p:spPr>
              <a:xfrm>
                <a:off x="8478702" y="6565330"/>
                <a:ext cx="738159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C1CF6874-9533-DE4B-B5CF-5A67B3D63093}"/>
                  </a:ext>
                </a:extLst>
              </p:cNvPr>
              <p:cNvCxnSpPr/>
              <p:nvPr/>
            </p:nvCxnSpPr>
            <p:spPr>
              <a:xfrm>
                <a:off x="9870521" y="6565330"/>
                <a:ext cx="738159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86" name="Double Bracket 85">
            <a:extLst>
              <a:ext uri="{FF2B5EF4-FFF2-40B4-BE49-F238E27FC236}">
                <a16:creationId xmlns:a16="http://schemas.microsoft.com/office/drawing/2014/main" id="{140D27CC-D0E0-9C41-8E88-F37EB38A5A8E}"/>
              </a:ext>
            </a:extLst>
          </p:cNvPr>
          <p:cNvSpPr/>
          <p:nvPr/>
        </p:nvSpPr>
        <p:spPr>
          <a:xfrm>
            <a:off x="9401796" y="4581486"/>
            <a:ext cx="956357" cy="1948544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1E508B-3EEB-1E40-BD2E-746E993DCD2F}"/>
              </a:ext>
            </a:extLst>
          </p:cNvPr>
          <p:cNvSpPr txBox="1"/>
          <p:nvPr/>
        </p:nvSpPr>
        <p:spPr>
          <a:xfrm>
            <a:off x="8712869" y="5135928"/>
            <a:ext cx="43313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37ACE59-10B3-AF47-819D-5F3B2A821A4B}"/>
              </a:ext>
            </a:extLst>
          </p:cNvPr>
          <p:cNvSpPr txBox="1"/>
          <p:nvPr/>
        </p:nvSpPr>
        <p:spPr>
          <a:xfrm>
            <a:off x="552450" y="4146741"/>
            <a:ext cx="167545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u="sng" dirty="0"/>
              <a:t>Prediction</a:t>
            </a:r>
          </a:p>
        </p:txBody>
      </p:sp>
      <p:graphicFrame>
        <p:nvGraphicFramePr>
          <p:cNvPr id="93" name="Table 92">
            <a:extLst>
              <a:ext uri="{FF2B5EF4-FFF2-40B4-BE49-F238E27FC236}">
                <a16:creationId xmlns:a16="http://schemas.microsoft.com/office/drawing/2014/main" id="{D99C79C1-B27B-B749-871C-4A132230A1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564801" y="-2248005"/>
          <a:ext cx="5474969" cy="157552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2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7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75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7862">
                  <a:extLst>
                    <a:ext uri="{9D8B030D-6E8A-4147-A177-3AD203B41FA5}">
                      <a16:colId xmlns:a16="http://schemas.microsoft.com/office/drawing/2014/main" val="876063130"/>
                    </a:ext>
                  </a:extLst>
                </a:gridCol>
                <a:gridCol w="1069211">
                  <a:extLst>
                    <a:ext uri="{9D8B030D-6E8A-4147-A177-3AD203B41FA5}">
                      <a16:colId xmlns:a16="http://schemas.microsoft.com/office/drawing/2014/main" val="3291915661"/>
                    </a:ext>
                  </a:extLst>
                </a:gridCol>
                <a:gridCol w="1082266">
                  <a:extLst>
                    <a:ext uri="{9D8B030D-6E8A-4147-A177-3AD203B41FA5}">
                      <a16:colId xmlns:a16="http://schemas.microsoft.com/office/drawing/2014/main" val="1511950444"/>
                    </a:ext>
                  </a:extLst>
                </a:gridCol>
              </a:tblGrid>
              <a:tr h="4442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AK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…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NY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…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WY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hasBought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hasBought</a:t>
                      </a:r>
                      <a:r>
                        <a:rPr lang="en-US" sz="1400" dirty="0"/>
                        <a:t> missing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uFillTx/>
                        </a:rPr>
                        <a:t>1</a:t>
                      </a:r>
                      <a:endParaRPr lang="en-US" sz="16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kern="1200" dirty="0">
                          <a:uFillTx/>
                        </a:rPr>
                        <a:t>…</a:t>
                      </a:r>
                      <a:endParaRPr lang="en-US" sz="16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32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4" name="Table 93">
            <a:extLst>
              <a:ext uri="{FF2B5EF4-FFF2-40B4-BE49-F238E27FC236}">
                <a16:creationId xmlns:a16="http://schemas.microsoft.com/office/drawing/2014/main" id="{E5F6BD69-039B-CB47-8DF9-C56E7B2B85B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-2567040" y="7793052"/>
          <a:ext cx="4346572" cy="1841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5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49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49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172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uid</a:t>
                      </a:r>
                      <a:endParaRPr lang="en-US" sz="1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age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state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hasBought</a:t>
                      </a:r>
                      <a:endParaRPr lang="en-US" sz="1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review</a:t>
                      </a: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72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0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32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NY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”Meh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845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42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50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WA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”Worked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out of the box </a:t>
                      </a:r>
                      <a:r>
                        <a:rPr lang="mr-IN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…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472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57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16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CA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NULL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“</a:t>
                      </a:r>
                      <a:r>
                        <a:rPr lang="en-US" sz="12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Hella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</a:t>
                      </a:r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tots lit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...”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95" name="Group 94">
            <a:extLst>
              <a:ext uri="{FF2B5EF4-FFF2-40B4-BE49-F238E27FC236}">
                <a16:creationId xmlns:a16="http://schemas.microsoft.com/office/drawing/2014/main" id="{9C159BC4-18EA-1D43-97AE-EDD008F4A1B3}"/>
              </a:ext>
            </a:extLst>
          </p:cNvPr>
          <p:cNvGrpSpPr/>
          <p:nvPr/>
        </p:nvGrpSpPr>
        <p:grpSpPr>
          <a:xfrm>
            <a:off x="-6131866" y="1477302"/>
            <a:ext cx="5905811" cy="2243170"/>
            <a:chOff x="1189470" y="2575617"/>
            <a:chExt cx="5905811" cy="2243170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182480B3-BD4C-8249-AF90-86A2C2947510}"/>
                </a:ext>
              </a:extLst>
            </p:cNvPr>
            <p:cNvGrpSpPr/>
            <p:nvPr/>
          </p:nvGrpSpPr>
          <p:grpSpPr>
            <a:xfrm>
              <a:off x="1189470" y="2672538"/>
              <a:ext cx="5905811" cy="2146249"/>
              <a:chOff x="1189469" y="1347614"/>
              <a:chExt cx="9551591" cy="3471173"/>
            </a:xfrm>
          </p:grpSpPr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5C71040E-34B7-9E4A-9FBA-19615F5EB71A}"/>
                  </a:ext>
                </a:extLst>
              </p:cNvPr>
              <p:cNvSpPr/>
              <p:nvPr/>
            </p:nvSpPr>
            <p:spPr>
              <a:xfrm>
                <a:off x="1189469" y="1780359"/>
                <a:ext cx="3739274" cy="2634292"/>
              </a:xfrm>
              <a:custGeom>
                <a:avLst/>
                <a:gdLst>
                  <a:gd name="connsiteX0" fmla="*/ 764836 w 3739274"/>
                  <a:gd name="connsiteY0" fmla="*/ 1751736 h 2634292"/>
                  <a:gd name="connsiteX1" fmla="*/ 47660 w 3739274"/>
                  <a:gd name="connsiteY1" fmla="*/ 353242 h 2634292"/>
                  <a:gd name="connsiteX2" fmla="*/ 2055754 w 3739274"/>
                  <a:gd name="connsiteY2" fmla="*/ 460818 h 2634292"/>
                  <a:gd name="connsiteX3" fmla="*/ 2988083 w 3739274"/>
                  <a:gd name="connsiteY3" fmla="*/ 102230 h 2634292"/>
                  <a:gd name="connsiteX4" fmla="*/ 3723189 w 3739274"/>
                  <a:gd name="connsiteY4" fmla="*/ 2576489 h 2634292"/>
                  <a:gd name="connsiteX5" fmla="*/ 2270907 w 3739274"/>
                  <a:gd name="connsiteY5" fmla="*/ 1841383 h 2634292"/>
                  <a:gd name="connsiteX6" fmla="*/ 764836 w 3739274"/>
                  <a:gd name="connsiteY6" fmla="*/ 1751736 h 2634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274" h="2634292">
                    <a:moveTo>
                      <a:pt x="764836" y="1751736"/>
                    </a:moveTo>
                    <a:cubicBezTo>
                      <a:pt x="394295" y="1503713"/>
                      <a:pt x="-167493" y="568395"/>
                      <a:pt x="47660" y="353242"/>
                    </a:cubicBezTo>
                    <a:cubicBezTo>
                      <a:pt x="262813" y="138089"/>
                      <a:pt x="1565684" y="502653"/>
                      <a:pt x="2055754" y="460818"/>
                    </a:cubicBezTo>
                    <a:cubicBezTo>
                      <a:pt x="2545824" y="418983"/>
                      <a:pt x="2710177" y="-250382"/>
                      <a:pt x="2988083" y="102230"/>
                    </a:cubicBezTo>
                    <a:cubicBezTo>
                      <a:pt x="3265989" y="454842"/>
                      <a:pt x="3842718" y="2286630"/>
                      <a:pt x="3723189" y="2576489"/>
                    </a:cubicBezTo>
                    <a:cubicBezTo>
                      <a:pt x="3603660" y="2866348"/>
                      <a:pt x="2757989" y="1978842"/>
                      <a:pt x="2270907" y="1841383"/>
                    </a:cubicBezTo>
                    <a:cubicBezTo>
                      <a:pt x="1783825" y="1703924"/>
                      <a:pt x="1135377" y="1999759"/>
                      <a:pt x="764836" y="1751736"/>
                    </a:cubicBez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Domain</a:t>
                </a:r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4039F898-3F9B-264A-A51D-156D475EE41F}"/>
                  </a:ext>
                </a:extLst>
              </p:cNvPr>
              <p:cNvSpPr/>
              <p:nvPr/>
            </p:nvSpPr>
            <p:spPr>
              <a:xfrm>
                <a:off x="4105834" y="1994846"/>
                <a:ext cx="4625789" cy="881729"/>
              </a:xfrm>
              <a:custGeom>
                <a:avLst/>
                <a:gdLst>
                  <a:gd name="connsiteX0" fmla="*/ 0 w 4177553"/>
                  <a:gd name="connsiteY0" fmla="*/ 860919 h 860919"/>
                  <a:gd name="connsiteX1" fmla="*/ 2259106 w 4177553"/>
                  <a:gd name="connsiteY1" fmla="*/ 307 h 860919"/>
                  <a:gd name="connsiteX2" fmla="*/ 4177553 w 4177553"/>
                  <a:gd name="connsiteY2" fmla="*/ 753342 h 860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7553" h="860919">
                    <a:moveTo>
                      <a:pt x="0" y="860919"/>
                    </a:moveTo>
                    <a:cubicBezTo>
                      <a:pt x="781423" y="439577"/>
                      <a:pt x="1562847" y="18236"/>
                      <a:pt x="2259106" y="307"/>
                    </a:cubicBezTo>
                    <a:cubicBezTo>
                      <a:pt x="2955365" y="-17622"/>
                      <a:pt x="4177553" y="753342"/>
                      <a:pt x="4177553" y="753342"/>
                    </a:cubicBezTo>
                  </a:path>
                </a:pathLst>
              </a:custGeom>
              <a:noFill/>
              <a:ln w="38100">
                <a:solidFill>
                  <a:schemeClr val="tx1">
                    <a:lumMod val="95000"/>
                    <a:lumOff val="5000"/>
                  </a:schemeClr>
                </a:solidFill>
                <a:headEnd type="oval"/>
                <a:tailEnd type="stealth"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2FB317E5-76BE-6C4D-B8E7-5F20114CF1B6}"/>
                  </a:ext>
                </a:extLst>
              </p:cNvPr>
              <p:cNvCxnSpPr/>
              <p:nvPr/>
            </p:nvCxnSpPr>
            <p:spPr>
              <a:xfrm>
                <a:off x="7542948" y="3102842"/>
                <a:ext cx="3198112" cy="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id="{6DBA396B-F1EB-A346-B007-A748D60E53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21960" y="3341651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78F2589B-918D-444E-B311-16B8FA9B09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78653" y="3341651"/>
                <a:ext cx="749300" cy="215900"/>
              </a:xfrm>
              <a:prstGeom prst="rect">
                <a:avLst/>
              </a:prstGeom>
            </p:spPr>
          </p:pic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40E7F07A-08FB-AC48-AB54-7174F5B8905F}"/>
                  </a:ext>
                </a:extLst>
              </p:cNvPr>
              <p:cNvCxnSpPr/>
              <p:nvPr/>
            </p:nvCxnSpPr>
            <p:spPr>
              <a:xfrm flipH="1">
                <a:off x="8346876" y="2255498"/>
                <a:ext cx="1432607" cy="188736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3852CBBF-338A-EA43-AE24-0CE7F94481BA}"/>
                  </a:ext>
                </a:extLst>
              </p:cNvPr>
              <p:cNvCxnSpPr/>
              <p:nvPr/>
            </p:nvCxnSpPr>
            <p:spPr>
              <a:xfrm>
                <a:off x="9142003" y="1687519"/>
                <a:ext cx="1" cy="2830645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DEE36791-B115-5C4F-95EE-A0F42D8CC7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37325" y="4222561"/>
                <a:ext cx="580381" cy="298984"/>
              </a:xfrm>
              <a:prstGeom prst="rect">
                <a:avLst/>
              </a:prstGeom>
            </p:spPr>
          </p:pic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66601950-E088-6244-8B87-BF6133B48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43783" y="2029231"/>
                <a:ext cx="673836" cy="194156"/>
              </a:xfrm>
              <a:prstGeom prst="rect">
                <a:avLst/>
              </a:prstGeom>
            </p:spPr>
          </p:pic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9C445E8A-D1BE-B14D-A1E9-5C0AF303EE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45589" y="1347614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F0B066B9-5076-404E-884E-EEA7F40F8C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15389" y="4602887"/>
                <a:ext cx="749300" cy="215900"/>
              </a:xfrm>
              <a:prstGeom prst="rect">
                <a:avLst/>
              </a:prstGeom>
            </p:spPr>
          </p:pic>
        </p:grp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7B62A9ED-C843-B344-9694-F1886772C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422755" y="2575617"/>
              <a:ext cx="254000" cy="4191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FF6F78D-A74B-454A-99B1-9F1C5805CA29}"/>
              </a:ext>
            </a:extLst>
          </p:cNvPr>
          <p:cNvGrpSpPr/>
          <p:nvPr/>
        </p:nvGrpSpPr>
        <p:grpSpPr>
          <a:xfrm>
            <a:off x="4989096" y="1350007"/>
            <a:ext cx="3641523" cy="2903166"/>
            <a:chOff x="4989096" y="2668496"/>
            <a:chExt cx="3641523" cy="2903166"/>
          </a:xfrm>
        </p:grpSpPr>
        <p:sp>
          <p:nvSpPr>
            <p:cNvPr id="72" name="Double Bracket 71">
              <a:extLst>
                <a:ext uri="{FF2B5EF4-FFF2-40B4-BE49-F238E27FC236}">
                  <a16:creationId xmlns:a16="http://schemas.microsoft.com/office/drawing/2014/main" id="{137D7DE0-5F22-FE42-88C1-35C6D92BD93A}"/>
                </a:ext>
              </a:extLst>
            </p:cNvPr>
            <p:cNvSpPr/>
            <p:nvPr/>
          </p:nvSpPr>
          <p:spPr>
            <a:xfrm>
              <a:off x="5536721" y="2770325"/>
              <a:ext cx="3093898" cy="2125880"/>
            </a:xfrm>
            <a:prstGeom prst="bracketPair">
              <a:avLst/>
            </a:prstGeom>
            <a:ln w="571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39E379B-8E01-C745-87B7-D14E61F5858E}"/>
                </a:ext>
              </a:extLst>
            </p:cNvPr>
            <p:cNvSpPr txBox="1"/>
            <p:nvPr/>
          </p:nvSpPr>
          <p:spPr>
            <a:xfrm>
              <a:off x="4989096" y="2668496"/>
              <a:ext cx="398924" cy="542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n</a:t>
              </a:r>
            </a:p>
          </p:txBody>
        </p:sp>
        <p:sp>
          <p:nvSpPr>
            <p:cNvPr id="74" name="Left Brace 73">
              <a:extLst>
                <a:ext uri="{FF2B5EF4-FFF2-40B4-BE49-F238E27FC236}">
                  <a16:creationId xmlns:a16="http://schemas.microsoft.com/office/drawing/2014/main" id="{957B8C4A-94E8-7B4E-9FDF-02F4DEE58ED0}"/>
                </a:ext>
              </a:extLst>
            </p:cNvPr>
            <p:cNvSpPr/>
            <p:nvPr/>
          </p:nvSpPr>
          <p:spPr>
            <a:xfrm>
              <a:off x="5269956" y="2741140"/>
              <a:ext cx="175204" cy="2155064"/>
            </a:xfrm>
            <a:prstGeom prst="leftBrace">
              <a:avLst>
                <a:gd name="adj1" fmla="val 8333"/>
                <a:gd name="adj2" fmla="val 9468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Left Brace 108">
              <a:extLst>
                <a:ext uri="{FF2B5EF4-FFF2-40B4-BE49-F238E27FC236}">
                  <a16:creationId xmlns:a16="http://schemas.microsoft.com/office/drawing/2014/main" id="{2EA1D6B7-1C2B-F845-859B-84C245A82B95}"/>
                </a:ext>
              </a:extLst>
            </p:cNvPr>
            <p:cNvSpPr/>
            <p:nvPr/>
          </p:nvSpPr>
          <p:spPr>
            <a:xfrm rot="16200000">
              <a:off x="7013624" y="3607008"/>
              <a:ext cx="166399" cy="3067589"/>
            </a:xfrm>
            <a:prstGeom prst="leftBrace">
              <a:avLst>
                <a:gd name="adj1" fmla="val 8333"/>
                <a:gd name="adj2" fmla="val 9468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6FCE945-3E4C-6841-B413-AA0BD076B89F}"/>
                </a:ext>
              </a:extLst>
            </p:cNvPr>
            <p:cNvSpPr txBox="1"/>
            <p:nvPr/>
          </p:nvSpPr>
          <p:spPr>
            <a:xfrm>
              <a:off x="5638978" y="5109997"/>
              <a:ext cx="13535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d</a:t>
              </a: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EC011C4-7D3B-D945-A0E3-8769429C5FA1}"/>
                </a:ext>
              </a:extLst>
            </p:cNvPr>
            <p:cNvGrpSpPr/>
            <p:nvPr/>
          </p:nvGrpSpPr>
          <p:grpSpPr>
            <a:xfrm>
              <a:off x="5735988" y="3057056"/>
              <a:ext cx="2712111" cy="1591489"/>
              <a:chOff x="2559726" y="2902363"/>
              <a:chExt cx="1763612" cy="2057400"/>
            </a:xfrm>
          </p:grpSpPr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7A01DEBD-6F93-724E-8679-81EA1E7FBBB8}"/>
                  </a:ext>
                </a:extLst>
              </p:cNvPr>
              <p:cNvCxnSpPr/>
              <p:nvPr/>
            </p:nvCxnSpPr>
            <p:spPr>
              <a:xfrm>
                <a:off x="2559726" y="29023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9B02D4E2-04C2-FD48-85D8-FBC5B1BCBE80}"/>
                  </a:ext>
                </a:extLst>
              </p:cNvPr>
              <p:cNvCxnSpPr/>
              <p:nvPr/>
            </p:nvCxnSpPr>
            <p:spPr>
              <a:xfrm>
                <a:off x="3866138" y="29023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CD7AD060-5E7C-4745-9142-1B3915BC7A30}"/>
                  </a:ext>
                </a:extLst>
              </p:cNvPr>
              <p:cNvCxnSpPr/>
              <p:nvPr/>
            </p:nvCxnSpPr>
            <p:spPr>
              <a:xfrm>
                <a:off x="2559726" y="35881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487EC03E-7400-4A4F-BAF6-9656F75C7010}"/>
                  </a:ext>
                </a:extLst>
              </p:cNvPr>
              <p:cNvCxnSpPr/>
              <p:nvPr/>
            </p:nvCxnSpPr>
            <p:spPr>
              <a:xfrm>
                <a:off x="3866137" y="35881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5FB03C67-DA64-2344-8811-2BE59A2A5DAE}"/>
                  </a:ext>
                </a:extLst>
              </p:cNvPr>
              <p:cNvCxnSpPr/>
              <p:nvPr/>
            </p:nvCxnSpPr>
            <p:spPr>
              <a:xfrm>
                <a:off x="2559726" y="49597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0E63EF2D-CA47-C149-A809-44CD7F6063B4}"/>
                  </a:ext>
                </a:extLst>
              </p:cNvPr>
              <p:cNvCxnSpPr/>
              <p:nvPr/>
            </p:nvCxnSpPr>
            <p:spPr>
              <a:xfrm>
                <a:off x="3866135" y="49597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696EC632-4968-3542-BAEB-CEC27D818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88992" y="2864807"/>
              <a:ext cx="1208992" cy="1963225"/>
            </a:xfrm>
            <a:prstGeom prst="rect">
              <a:avLst/>
            </a:pr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77C87D0F-F867-4E48-B695-09994B9371E4}"/>
              </a:ext>
            </a:extLst>
          </p:cNvPr>
          <p:cNvGrpSpPr/>
          <p:nvPr/>
        </p:nvGrpSpPr>
        <p:grpSpPr>
          <a:xfrm>
            <a:off x="4876974" y="4721163"/>
            <a:ext cx="2899837" cy="2104216"/>
            <a:chOff x="4779470" y="2684814"/>
            <a:chExt cx="3851149" cy="2794519"/>
          </a:xfrm>
        </p:grpSpPr>
        <p:sp>
          <p:nvSpPr>
            <p:cNvPr id="120" name="Double Bracket 119">
              <a:extLst>
                <a:ext uri="{FF2B5EF4-FFF2-40B4-BE49-F238E27FC236}">
                  <a16:creationId xmlns:a16="http://schemas.microsoft.com/office/drawing/2014/main" id="{AC05A65D-33EC-A24D-8699-B180EEA5FB05}"/>
                </a:ext>
              </a:extLst>
            </p:cNvPr>
            <p:cNvSpPr/>
            <p:nvPr/>
          </p:nvSpPr>
          <p:spPr>
            <a:xfrm>
              <a:off x="5536721" y="2770325"/>
              <a:ext cx="3093898" cy="2125880"/>
            </a:xfrm>
            <a:prstGeom prst="bracketPair">
              <a:avLst/>
            </a:prstGeom>
            <a:ln w="571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3FFE208-F50C-0C40-8154-D1356DA53440}"/>
                </a:ext>
              </a:extLst>
            </p:cNvPr>
            <p:cNvSpPr txBox="1"/>
            <p:nvPr/>
          </p:nvSpPr>
          <p:spPr>
            <a:xfrm>
              <a:off x="4779470" y="2684814"/>
              <a:ext cx="398924" cy="542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n</a:t>
              </a:r>
            </a:p>
          </p:txBody>
        </p:sp>
        <p:sp>
          <p:nvSpPr>
            <p:cNvPr id="122" name="Left Brace 121">
              <a:extLst>
                <a:ext uri="{FF2B5EF4-FFF2-40B4-BE49-F238E27FC236}">
                  <a16:creationId xmlns:a16="http://schemas.microsoft.com/office/drawing/2014/main" id="{4B33A345-3DC4-7143-AC8D-DBE01678901F}"/>
                </a:ext>
              </a:extLst>
            </p:cNvPr>
            <p:cNvSpPr/>
            <p:nvPr/>
          </p:nvSpPr>
          <p:spPr>
            <a:xfrm>
              <a:off x="5269956" y="2741140"/>
              <a:ext cx="175204" cy="2155064"/>
            </a:xfrm>
            <a:prstGeom prst="leftBrace">
              <a:avLst>
                <a:gd name="adj1" fmla="val 8333"/>
                <a:gd name="adj2" fmla="val 9468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Left Brace 122">
              <a:extLst>
                <a:ext uri="{FF2B5EF4-FFF2-40B4-BE49-F238E27FC236}">
                  <a16:creationId xmlns:a16="http://schemas.microsoft.com/office/drawing/2014/main" id="{D68D749B-D6BB-8D43-8037-6C532FD2BBD5}"/>
                </a:ext>
              </a:extLst>
            </p:cNvPr>
            <p:cNvSpPr/>
            <p:nvPr/>
          </p:nvSpPr>
          <p:spPr>
            <a:xfrm rot="16200000">
              <a:off x="7013624" y="3607008"/>
              <a:ext cx="166399" cy="3067589"/>
            </a:xfrm>
            <a:prstGeom prst="leftBrace">
              <a:avLst>
                <a:gd name="adj1" fmla="val 8333"/>
                <a:gd name="adj2" fmla="val 9468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D47E1FB-7E7C-3147-96B5-F155E02616A5}"/>
                </a:ext>
              </a:extLst>
            </p:cNvPr>
            <p:cNvSpPr txBox="1"/>
            <p:nvPr/>
          </p:nvSpPr>
          <p:spPr>
            <a:xfrm>
              <a:off x="5841067" y="5017668"/>
              <a:ext cx="13535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d</a:t>
              </a:r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07D89F83-D4FD-1549-B3A2-E39B80A051D7}"/>
                </a:ext>
              </a:extLst>
            </p:cNvPr>
            <p:cNvGrpSpPr/>
            <p:nvPr/>
          </p:nvGrpSpPr>
          <p:grpSpPr>
            <a:xfrm>
              <a:off x="5735988" y="3057056"/>
              <a:ext cx="2712111" cy="1591489"/>
              <a:chOff x="2559726" y="2902363"/>
              <a:chExt cx="1763612" cy="2057400"/>
            </a:xfrm>
          </p:grpSpPr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8E58A55A-02B8-194D-94C0-2F9DDAFD263C}"/>
                  </a:ext>
                </a:extLst>
              </p:cNvPr>
              <p:cNvCxnSpPr/>
              <p:nvPr/>
            </p:nvCxnSpPr>
            <p:spPr>
              <a:xfrm>
                <a:off x="2559726" y="29023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1CC893BA-3B63-E444-8842-8E4AC7161AAF}"/>
                  </a:ext>
                </a:extLst>
              </p:cNvPr>
              <p:cNvCxnSpPr/>
              <p:nvPr/>
            </p:nvCxnSpPr>
            <p:spPr>
              <a:xfrm>
                <a:off x="3866138" y="29023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7D78F11B-91AB-2143-8065-70794DBE7024}"/>
                  </a:ext>
                </a:extLst>
              </p:cNvPr>
              <p:cNvCxnSpPr/>
              <p:nvPr/>
            </p:nvCxnSpPr>
            <p:spPr>
              <a:xfrm>
                <a:off x="2559726" y="35881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9716668D-5C69-BE49-B105-A174E4FC7281}"/>
                  </a:ext>
                </a:extLst>
              </p:cNvPr>
              <p:cNvCxnSpPr/>
              <p:nvPr/>
            </p:nvCxnSpPr>
            <p:spPr>
              <a:xfrm>
                <a:off x="3866137" y="35881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4E766F00-D89D-424D-BF74-C1E51E0D06D5}"/>
                  </a:ext>
                </a:extLst>
              </p:cNvPr>
              <p:cNvCxnSpPr/>
              <p:nvPr/>
            </p:nvCxnSpPr>
            <p:spPr>
              <a:xfrm>
                <a:off x="2559726" y="49597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11D7A443-0C1E-D14F-BCCB-3895D45BECC5}"/>
                  </a:ext>
                </a:extLst>
              </p:cNvPr>
              <p:cNvCxnSpPr/>
              <p:nvPr/>
            </p:nvCxnSpPr>
            <p:spPr>
              <a:xfrm>
                <a:off x="3866135" y="49597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76DE5CC7-4053-2A4D-87C8-4BDF11E42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88992" y="2864807"/>
              <a:ext cx="1208992" cy="1963225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368A21-41DA-4B37-B51F-97E3CEC9D9B3}"/>
                  </a:ext>
                </a:extLst>
              </p:cNvPr>
              <p:cNvSpPr txBox="1"/>
              <p:nvPr/>
            </p:nvSpPr>
            <p:spPr>
              <a:xfrm>
                <a:off x="9539356" y="4569496"/>
                <a:ext cx="706455" cy="1815882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8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368A21-41DA-4B37-B51F-97E3CEC9D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9356" y="4569496"/>
                <a:ext cx="706455" cy="181588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74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8C7D3-B58A-49B6-989D-590273736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 Quiz: yellkey.</a:t>
            </a:r>
            <a:r>
              <a:rPr lang="en-US"/>
              <a:t>com/???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2E201C-1615-424E-A670-C133AFE13C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we have a dataset as below.</a:t>
                </a:r>
              </a:p>
              <a:p>
                <a:pPr lvl="1"/>
                <a:r>
                  <a:rPr lang="en-US" dirty="0"/>
                  <a:t>Person 1: {income: 10000, </a:t>
                </a:r>
                <a:r>
                  <a:rPr lang="en-US" dirty="0" err="1"/>
                  <a:t>can_read</a:t>
                </a:r>
                <a:r>
                  <a:rPr lang="en-US" dirty="0"/>
                  <a:t>: True, area: rural}</a:t>
                </a:r>
              </a:p>
              <a:p>
                <a:pPr lvl="1"/>
                <a:r>
                  <a:rPr lang="en-US" dirty="0"/>
                  <a:t>Person 2: {income: 20000, </a:t>
                </a:r>
                <a:r>
                  <a:rPr lang="en-US" dirty="0" err="1"/>
                  <a:t>can_read</a:t>
                </a:r>
                <a:r>
                  <a:rPr lang="en-US" dirty="0"/>
                  <a:t>: False, area: suburban}</a:t>
                </a:r>
              </a:p>
              <a:p>
                <a:pPr lvl="1"/>
                <a:r>
                  <a:rPr lang="en-US" dirty="0"/>
                  <a:t>Person 3: {income: 5000, </a:t>
                </a:r>
                <a:r>
                  <a:rPr lang="en-US" dirty="0" err="1"/>
                  <a:t>can_read</a:t>
                </a:r>
                <a:r>
                  <a:rPr lang="en-US" dirty="0"/>
                  <a:t>: True, area: urban}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Give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𝑖𝑛𝑐𝑜𝑚𝑒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𝕀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𝑟𝑒𝑎𝑑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𝑢𝑟𝑏𝑎𝑛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𝑠𝑢𝑏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𝑢𝑟𝑏𝑎𝑛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𝑟𝑢𝑟𝑎𝑙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=1/1000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=50,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=25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2E201C-1615-424E-A670-C133AFE13C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84471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4DE9D-08BE-3649-AAA8-35A79689D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Notation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545D146-8E13-7A45-B4FF-01769D051F41}"/>
              </a:ext>
            </a:extLst>
          </p:cNvPr>
          <p:cNvGrpSpPr/>
          <p:nvPr/>
        </p:nvGrpSpPr>
        <p:grpSpPr>
          <a:xfrm>
            <a:off x="552450" y="2747290"/>
            <a:ext cx="5905811" cy="2243170"/>
            <a:chOff x="1189470" y="2575617"/>
            <a:chExt cx="5905811" cy="2243170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8135E8D-EEE8-BF49-97F3-A6EC29D70A37}"/>
                </a:ext>
              </a:extLst>
            </p:cNvPr>
            <p:cNvGrpSpPr/>
            <p:nvPr/>
          </p:nvGrpSpPr>
          <p:grpSpPr>
            <a:xfrm>
              <a:off x="1189470" y="2672538"/>
              <a:ext cx="5905811" cy="2146249"/>
              <a:chOff x="1189469" y="1347614"/>
              <a:chExt cx="9551591" cy="3471173"/>
            </a:xfrm>
          </p:grpSpPr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0B023FFD-B28A-7447-9249-A28328F77952}"/>
                  </a:ext>
                </a:extLst>
              </p:cNvPr>
              <p:cNvSpPr/>
              <p:nvPr/>
            </p:nvSpPr>
            <p:spPr>
              <a:xfrm>
                <a:off x="1189469" y="1780359"/>
                <a:ext cx="3739274" cy="2634292"/>
              </a:xfrm>
              <a:custGeom>
                <a:avLst/>
                <a:gdLst>
                  <a:gd name="connsiteX0" fmla="*/ 764836 w 3739274"/>
                  <a:gd name="connsiteY0" fmla="*/ 1751736 h 2634292"/>
                  <a:gd name="connsiteX1" fmla="*/ 47660 w 3739274"/>
                  <a:gd name="connsiteY1" fmla="*/ 353242 h 2634292"/>
                  <a:gd name="connsiteX2" fmla="*/ 2055754 w 3739274"/>
                  <a:gd name="connsiteY2" fmla="*/ 460818 h 2634292"/>
                  <a:gd name="connsiteX3" fmla="*/ 2988083 w 3739274"/>
                  <a:gd name="connsiteY3" fmla="*/ 102230 h 2634292"/>
                  <a:gd name="connsiteX4" fmla="*/ 3723189 w 3739274"/>
                  <a:gd name="connsiteY4" fmla="*/ 2576489 h 2634292"/>
                  <a:gd name="connsiteX5" fmla="*/ 2270907 w 3739274"/>
                  <a:gd name="connsiteY5" fmla="*/ 1841383 h 2634292"/>
                  <a:gd name="connsiteX6" fmla="*/ 764836 w 3739274"/>
                  <a:gd name="connsiteY6" fmla="*/ 1751736 h 2634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274" h="2634292">
                    <a:moveTo>
                      <a:pt x="764836" y="1751736"/>
                    </a:moveTo>
                    <a:cubicBezTo>
                      <a:pt x="394295" y="1503713"/>
                      <a:pt x="-167493" y="568395"/>
                      <a:pt x="47660" y="353242"/>
                    </a:cubicBezTo>
                    <a:cubicBezTo>
                      <a:pt x="262813" y="138089"/>
                      <a:pt x="1565684" y="502653"/>
                      <a:pt x="2055754" y="460818"/>
                    </a:cubicBezTo>
                    <a:cubicBezTo>
                      <a:pt x="2545824" y="418983"/>
                      <a:pt x="2710177" y="-250382"/>
                      <a:pt x="2988083" y="102230"/>
                    </a:cubicBezTo>
                    <a:cubicBezTo>
                      <a:pt x="3265989" y="454842"/>
                      <a:pt x="3842718" y="2286630"/>
                      <a:pt x="3723189" y="2576489"/>
                    </a:cubicBezTo>
                    <a:cubicBezTo>
                      <a:pt x="3603660" y="2866348"/>
                      <a:pt x="2757989" y="1978842"/>
                      <a:pt x="2270907" y="1841383"/>
                    </a:cubicBezTo>
                    <a:cubicBezTo>
                      <a:pt x="1783825" y="1703924"/>
                      <a:pt x="1135377" y="1999759"/>
                      <a:pt x="764836" y="1751736"/>
                    </a:cubicBez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Domain</a:t>
                </a:r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7A55B30-0054-814D-AEC8-059C434655BD}"/>
                  </a:ext>
                </a:extLst>
              </p:cNvPr>
              <p:cNvSpPr/>
              <p:nvPr/>
            </p:nvSpPr>
            <p:spPr>
              <a:xfrm>
                <a:off x="4105834" y="1994846"/>
                <a:ext cx="4625789" cy="881729"/>
              </a:xfrm>
              <a:custGeom>
                <a:avLst/>
                <a:gdLst>
                  <a:gd name="connsiteX0" fmla="*/ 0 w 4177553"/>
                  <a:gd name="connsiteY0" fmla="*/ 860919 h 860919"/>
                  <a:gd name="connsiteX1" fmla="*/ 2259106 w 4177553"/>
                  <a:gd name="connsiteY1" fmla="*/ 307 h 860919"/>
                  <a:gd name="connsiteX2" fmla="*/ 4177553 w 4177553"/>
                  <a:gd name="connsiteY2" fmla="*/ 753342 h 860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7553" h="860919">
                    <a:moveTo>
                      <a:pt x="0" y="860919"/>
                    </a:moveTo>
                    <a:cubicBezTo>
                      <a:pt x="781423" y="439577"/>
                      <a:pt x="1562847" y="18236"/>
                      <a:pt x="2259106" y="307"/>
                    </a:cubicBezTo>
                    <a:cubicBezTo>
                      <a:pt x="2955365" y="-17622"/>
                      <a:pt x="4177553" y="753342"/>
                      <a:pt x="4177553" y="753342"/>
                    </a:cubicBezTo>
                  </a:path>
                </a:pathLst>
              </a:custGeom>
              <a:noFill/>
              <a:ln w="38100">
                <a:solidFill>
                  <a:schemeClr val="tx1">
                    <a:lumMod val="95000"/>
                    <a:lumOff val="5000"/>
                  </a:schemeClr>
                </a:solidFill>
                <a:headEnd type="oval"/>
                <a:tailEnd type="stealth"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2EED39A2-7BDF-024C-855A-95F74E70A07A}"/>
                  </a:ext>
                </a:extLst>
              </p:cNvPr>
              <p:cNvCxnSpPr/>
              <p:nvPr/>
            </p:nvCxnSpPr>
            <p:spPr>
              <a:xfrm>
                <a:off x="7542948" y="3102842"/>
                <a:ext cx="3198112" cy="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BE585858-D435-F346-8254-51C01C7355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21960" y="3341651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8F42DE68-B455-CE48-9919-D22FC45598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78653" y="3341651"/>
                <a:ext cx="749300" cy="215900"/>
              </a:xfrm>
              <a:prstGeom prst="rect">
                <a:avLst/>
              </a:prstGeom>
            </p:spPr>
          </p:pic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1A6C1097-8057-DA41-9FB0-2494A66E68DB}"/>
                  </a:ext>
                </a:extLst>
              </p:cNvPr>
              <p:cNvCxnSpPr/>
              <p:nvPr/>
            </p:nvCxnSpPr>
            <p:spPr>
              <a:xfrm flipH="1">
                <a:off x="8346876" y="2255498"/>
                <a:ext cx="1432607" cy="188736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ACD577F4-228E-1D4C-B679-6ACBB833771B}"/>
                  </a:ext>
                </a:extLst>
              </p:cNvPr>
              <p:cNvCxnSpPr/>
              <p:nvPr/>
            </p:nvCxnSpPr>
            <p:spPr>
              <a:xfrm>
                <a:off x="9142003" y="1687519"/>
                <a:ext cx="1" cy="2830645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2091F238-CFE1-4A4A-B249-5127E1679A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37325" y="4222561"/>
                <a:ext cx="580381" cy="298984"/>
              </a:xfrm>
              <a:prstGeom prst="rect">
                <a:avLst/>
              </a:prstGeom>
            </p:spPr>
          </p:pic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72CBC66C-42D8-094F-8C6A-77C5A84F93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43783" y="2029231"/>
                <a:ext cx="673836" cy="194156"/>
              </a:xfrm>
              <a:prstGeom prst="rect">
                <a:avLst/>
              </a:prstGeom>
            </p:spPr>
          </p:pic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6D95087D-3333-FE4C-8CCB-338F43BEDC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45589" y="1347614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02B8056F-265E-3F43-9CFF-B2C9767AC2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15389" y="4602887"/>
                <a:ext cx="749300" cy="215900"/>
              </a:xfrm>
              <a:prstGeom prst="rect">
                <a:avLst/>
              </a:prstGeom>
            </p:spPr>
          </p:pic>
        </p:grpSp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960984B6-B678-884D-BD65-AEA846B7C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22755" y="2575617"/>
              <a:ext cx="254000" cy="419100"/>
            </a:xfrm>
            <a:prstGeom prst="rect">
              <a:avLst/>
            </a:prstGeom>
          </p:spPr>
        </p:pic>
      </p:grpSp>
      <p:sp>
        <p:nvSpPr>
          <p:cNvPr id="120" name="Freeform 119">
            <a:extLst>
              <a:ext uri="{FF2B5EF4-FFF2-40B4-BE49-F238E27FC236}">
                <a16:creationId xmlns:a16="http://schemas.microsoft.com/office/drawing/2014/main" id="{048492D3-93C4-5D4A-900A-A07523AD184A}"/>
              </a:ext>
            </a:extLst>
          </p:cNvPr>
          <p:cNvSpPr/>
          <p:nvPr/>
        </p:nvSpPr>
        <p:spPr>
          <a:xfrm>
            <a:off x="5875749" y="2971943"/>
            <a:ext cx="3952232" cy="753341"/>
          </a:xfrm>
          <a:custGeom>
            <a:avLst/>
            <a:gdLst>
              <a:gd name="connsiteX0" fmla="*/ 0 w 4177553"/>
              <a:gd name="connsiteY0" fmla="*/ 860919 h 860919"/>
              <a:gd name="connsiteX1" fmla="*/ 2259106 w 4177553"/>
              <a:gd name="connsiteY1" fmla="*/ 307 h 860919"/>
              <a:gd name="connsiteX2" fmla="*/ 4177553 w 4177553"/>
              <a:gd name="connsiteY2" fmla="*/ 753342 h 8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7553" h="860919">
                <a:moveTo>
                  <a:pt x="0" y="860919"/>
                </a:moveTo>
                <a:cubicBezTo>
                  <a:pt x="781423" y="439577"/>
                  <a:pt x="1562847" y="18236"/>
                  <a:pt x="2259106" y="307"/>
                </a:cubicBezTo>
                <a:cubicBezTo>
                  <a:pt x="2955365" y="-17622"/>
                  <a:pt x="4177553" y="753342"/>
                  <a:pt x="4177553" y="753342"/>
                </a:cubicBezTo>
              </a:path>
            </a:pathLst>
          </a:custGeom>
          <a:noFill/>
          <a:ln w="38100">
            <a:solidFill>
              <a:schemeClr val="tx1">
                <a:lumMod val="95000"/>
                <a:lumOff val="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81716719-A33A-C845-9F12-71967149A588}"/>
              </a:ext>
            </a:extLst>
          </p:cNvPr>
          <p:cNvCxnSpPr/>
          <p:nvPr/>
        </p:nvCxnSpPr>
        <p:spPr>
          <a:xfrm>
            <a:off x="9245868" y="3780737"/>
            <a:ext cx="2313128" cy="0"/>
          </a:xfrm>
          <a:prstGeom prst="straightConnector1">
            <a:avLst/>
          </a:prstGeom>
          <a:ln w="73025">
            <a:solidFill>
              <a:schemeClr val="accent4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" name="Picture 121">
            <a:extLst>
              <a:ext uri="{FF2B5EF4-FFF2-40B4-BE49-F238E27FC236}">
                <a16:creationId xmlns:a16="http://schemas.microsoft.com/office/drawing/2014/main" id="{00DF2EA8-5915-C34E-905C-8C60DE9F1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6877" y="3984773"/>
            <a:ext cx="358075" cy="184463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3135D38A-B4FC-0944-B401-E57C5E4EB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179" y="3984773"/>
            <a:ext cx="640195" cy="184463"/>
          </a:xfrm>
          <a:prstGeom prst="rect">
            <a:avLst/>
          </a:prstGeom>
        </p:spPr>
      </p:pic>
      <p:sp>
        <p:nvSpPr>
          <p:cNvPr id="124" name="Oval 123">
            <a:extLst>
              <a:ext uri="{FF2B5EF4-FFF2-40B4-BE49-F238E27FC236}">
                <a16:creationId xmlns:a16="http://schemas.microsoft.com/office/drawing/2014/main" id="{0A1C2777-F68E-1040-9035-B2FA7949D218}"/>
              </a:ext>
            </a:extLst>
          </p:cNvPr>
          <p:cNvSpPr/>
          <p:nvPr/>
        </p:nvSpPr>
        <p:spPr>
          <a:xfrm>
            <a:off x="9807727" y="3694647"/>
            <a:ext cx="188761" cy="1887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092CA8-792E-AA4A-A7B7-B366F1455E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9538" y="2354897"/>
            <a:ext cx="1206500" cy="457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1BC63DA-83D1-484D-81BD-CA3A18B37D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6488" y="3259206"/>
            <a:ext cx="190500" cy="3683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9562E72-D8DA-A843-BF00-F3A8769E71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1916" y="3599397"/>
            <a:ext cx="203200" cy="1905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4B6C9105-1B57-344B-8090-22DD35330FDD}"/>
              </a:ext>
            </a:extLst>
          </p:cNvPr>
          <p:cNvSpPr txBox="1"/>
          <p:nvPr/>
        </p:nvSpPr>
        <p:spPr>
          <a:xfrm>
            <a:off x="2665876" y="4888236"/>
            <a:ext cx="2239717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Feature </a:t>
            </a:r>
            <a:br>
              <a:rPr lang="en-US" sz="2800" dirty="0"/>
            </a:br>
            <a:r>
              <a:rPr lang="en-US" sz="2800" dirty="0"/>
              <a:t>Engineering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84460AB-6E09-8546-A6CA-3E6E4D11243E}"/>
              </a:ext>
            </a:extLst>
          </p:cNvPr>
          <p:cNvSpPr txBox="1"/>
          <p:nvPr/>
        </p:nvSpPr>
        <p:spPr>
          <a:xfrm>
            <a:off x="7055444" y="4888236"/>
            <a:ext cx="2026517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Linear</a:t>
            </a:r>
          </a:p>
          <a:p>
            <a:pPr algn="ctr"/>
            <a:r>
              <a:rPr lang="en-US" sz="2800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576601347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4AF2F-2B2F-FB4C-B170-3FBC32836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Loss Function in Matrix Notation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592385-2A8B-C543-BD7F-B5BE351D1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743" y="1646238"/>
            <a:ext cx="5257800" cy="1549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DBC0CE-6B45-B849-87BA-2BF84EA25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08" y="2229530"/>
            <a:ext cx="736600" cy="406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1018A9-DAED-D145-ACBB-CCF2A5BCA8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743" y="3571421"/>
            <a:ext cx="4356100" cy="825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5C290A-8816-5E40-A547-3B601E732B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6743" y="4772704"/>
            <a:ext cx="5791200" cy="8255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49DA2A5-4B69-4BAB-B7DC-C9CD25FE3004}"/>
              </a:ext>
            </a:extLst>
          </p:cNvPr>
          <p:cNvGrpSpPr/>
          <p:nvPr/>
        </p:nvGrpSpPr>
        <p:grpSpPr>
          <a:xfrm>
            <a:off x="6849366" y="2136618"/>
            <a:ext cx="3703680" cy="2414623"/>
            <a:chOff x="6849366" y="2136618"/>
            <a:chExt cx="3703680" cy="241462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E56EC1C-E54A-B44A-8296-62B14E5B0519}"/>
                </a:ext>
              </a:extLst>
            </p:cNvPr>
            <p:cNvGrpSpPr/>
            <p:nvPr/>
          </p:nvGrpSpPr>
          <p:grpSpPr>
            <a:xfrm>
              <a:off x="7490174" y="2830292"/>
              <a:ext cx="3003893" cy="1720949"/>
              <a:chOff x="9606158" y="4787822"/>
              <a:chExt cx="4545140" cy="260394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0D5651CF-C371-2742-9B0E-8FD58066DE8E}"/>
                  </a:ext>
                </a:extLst>
              </p:cNvPr>
              <p:cNvGrpSpPr/>
              <p:nvPr/>
            </p:nvGrpSpPr>
            <p:grpSpPr>
              <a:xfrm>
                <a:off x="12329253" y="4925544"/>
                <a:ext cx="1822045" cy="2466218"/>
                <a:chOff x="9775834" y="4313336"/>
                <a:chExt cx="1822045" cy="2466218"/>
              </a:xfrm>
            </p:grpSpPr>
            <p:sp>
              <p:nvSpPr>
                <p:cNvPr id="16" name="Double Bracket 15">
                  <a:extLst>
                    <a:ext uri="{FF2B5EF4-FFF2-40B4-BE49-F238E27FC236}">
                      <a16:creationId xmlns:a16="http://schemas.microsoft.com/office/drawing/2014/main" id="{6F39A341-8797-7B45-99DC-DDC40C3BEA19}"/>
                    </a:ext>
                  </a:extLst>
                </p:cNvPr>
                <p:cNvSpPr/>
                <p:nvPr/>
              </p:nvSpPr>
              <p:spPr>
                <a:xfrm>
                  <a:off x="9775834" y="4313336"/>
                  <a:ext cx="1822045" cy="2466218"/>
                </a:xfrm>
                <a:prstGeom prst="bracketPair">
                  <a:avLst/>
                </a:prstGeom>
                <a:ln w="57150" cmpd="sng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E782C912-F878-724B-96B4-9D3421D5CA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037649" y="4415363"/>
                  <a:ext cx="1282702" cy="2197099"/>
                </a:xfrm>
                <a:prstGeom prst="rect">
                  <a:avLst/>
                </a:prstGeom>
              </p:spPr>
            </p:pic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4F9D512A-E661-0F47-9F0B-028BDD08C738}"/>
                  </a:ext>
                </a:extLst>
              </p:cNvPr>
              <p:cNvGrpSpPr/>
              <p:nvPr/>
            </p:nvGrpSpPr>
            <p:grpSpPr>
              <a:xfrm rot="16200000">
                <a:off x="9928244" y="4465736"/>
                <a:ext cx="1822045" cy="2466218"/>
                <a:chOff x="9357789" y="4731391"/>
                <a:chExt cx="1822045" cy="2466218"/>
              </a:xfrm>
            </p:grpSpPr>
            <p:sp>
              <p:nvSpPr>
                <p:cNvPr id="21" name="Double Bracket 20">
                  <a:extLst>
                    <a:ext uri="{FF2B5EF4-FFF2-40B4-BE49-F238E27FC236}">
                      <a16:creationId xmlns:a16="http://schemas.microsoft.com/office/drawing/2014/main" id="{DDD58332-CF4C-2C4C-9B3A-074EF1233F2F}"/>
                    </a:ext>
                  </a:extLst>
                </p:cNvPr>
                <p:cNvSpPr/>
                <p:nvPr/>
              </p:nvSpPr>
              <p:spPr>
                <a:xfrm>
                  <a:off x="9357789" y="4731391"/>
                  <a:ext cx="1822045" cy="2466218"/>
                </a:xfrm>
                <a:prstGeom prst="bracketPair">
                  <a:avLst/>
                </a:prstGeom>
                <a:ln w="57150" cmpd="sng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89174980-0682-E948-A1F8-EA0C5DFC4C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619600" y="4833420"/>
                  <a:ext cx="1282700" cy="21971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24" name="Picture 4" descr="http://latex2png.com/output/latex_93f8d4e67b46db4abbc838d7bffee83e.png">
              <a:extLst>
                <a:ext uri="{FF2B5EF4-FFF2-40B4-BE49-F238E27FC236}">
                  <a16:creationId xmlns:a16="http://schemas.microsoft.com/office/drawing/2014/main" id="{C8CD1161-7377-4C5F-9016-496038A2C8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9366" y="2136618"/>
              <a:ext cx="3703680" cy="5076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59900B-BD31-43CD-B6FD-FC53EA5AFCA0}"/>
              </a:ext>
            </a:extLst>
          </p:cNvPr>
          <p:cNvGrpSpPr/>
          <p:nvPr/>
        </p:nvGrpSpPr>
        <p:grpSpPr>
          <a:xfrm>
            <a:off x="4145643" y="1337847"/>
            <a:ext cx="2077187" cy="600035"/>
            <a:chOff x="4145643" y="1337847"/>
            <a:chExt cx="2077187" cy="600035"/>
          </a:xfrm>
        </p:grpSpPr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871CBE23-ECC1-463D-9383-A0B22138E0B7}"/>
                </a:ext>
              </a:extLst>
            </p:cNvPr>
            <p:cNvSpPr/>
            <p:nvPr/>
          </p:nvSpPr>
          <p:spPr>
            <a:xfrm rot="16200000">
              <a:off x="5061498" y="776550"/>
              <a:ext cx="245477" cy="2077187"/>
            </a:xfrm>
            <a:prstGeom prst="rightBrac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094550D-64CC-4A17-8CB2-3987357FBB75}"/>
                    </a:ext>
                  </a:extLst>
                </p:cNvPr>
                <p:cNvSpPr txBox="1"/>
                <p:nvPr/>
              </p:nvSpPr>
              <p:spPr>
                <a:xfrm>
                  <a:off x="5314566" y="1337847"/>
                  <a:ext cx="769160" cy="471539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094550D-64CC-4A17-8CB2-3987357FBB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4566" y="1337847"/>
                  <a:ext cx="769160" cy="47153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99880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4AF2F-2B2F-FB4C-B170-3FBC32836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Loss Function in </a:t>
            </a:r>
            <a:r>
              <a:rPr lang="en-US"/>
              <a:t>Matrix Notation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DBC0CE-6B45-B849-87BA-2BF84EA25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08" y="2229530"/>
            <a:ext cx="736600" cy="406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5C290A-8816-5E40-A547-3B601E732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8841" y="2019980"/>
            <a:ext cx="5791200" cy="8255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6E8A40E-D4B4-44A1-848D-1BBD99CBB2E3}"/>
              </a:ext>
            </a:extLst>
          </p:cNvPr>
          <p:cNvSpPr/>
          <p:nvPr/>
        </p:nvSpPr>
        <p:spPr>
          <a:xfrm>
            <a:off x="2183216" y="3661532"/>
            <a:ext cx="180862" cy="13057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01F721-FC8B-441E-8741-FD9EDD40CBDC}"/>
              </a:ext>
            </a:extLst>
          </p:cNvPr>
          <p:cNvSpPr txBox="1"/>
          <p:nvPr/>
        </p:nvSpPr>
        <p:spPr>
          <a:xfrm>
            <a:off x="1870413" y="4132215"/>
            <a:ext cx="27629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0F37CC-8E33-48FA-8F9B-85D3B098FB53}"/>
              </a:ext>
            </a:extLst>
          </p:cNvPr>
          <p:cNvSpPr txBox="1"/>
          <p:nvPr/>
        </p:nvSpPr>
        <p:spPr>
          <a:xfrm>
            <a:off x="2133166" y="4967272"/>
            <a:ext cx="27629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F71E42-04C6-4537-8ED3-2EC58BEF74F8}"/>
              </a:ext>
            </a:extLst>
          </p:cNvPr>
          <p:cNvSpPr txBox="1"/>
          <p:nvPr/>
        </p:nvSpPr>
        <p:spPr>
          <a:xfrm>
            <a:off x="145849" y="3567297"/>
            <a:ext cx="27629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631B74-4167-44D5-9318-86D47AC50B51}"/>
              </a:ext>
            </a:extLst>
          </p:cNvPr>
          <p:cNvSpPr txBox="1"/>
          <p:nvPr/>
        </p:nvSpPr>
        <p:spPr>
          <a:xfrm>
            <a:off x="394057" y="3815323"/>
            <a:ext cx="27629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A1A5A14-E755-4F0C-8019-5351B803D8E9}"/>
              </a:ext>
            </a:extLst>
          </p:cNvPr>
          <p:cNvSpPr/>
          <p:nvPr/>
        </p:nvSpPr>
        <p:spPr>
          <a:xfrm>
            <a:off x="5153985" y="3670085"/>
            <a:ext cx="746175" cy="8686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B44AEC5-B2C1-4518-9E55-8035E2A3A04A}"/>
              </a:ext>
            </a:extLst>
          </p:cNvPr>
          <p:cNvSpPr txBox="1"/>
          <p:nvPr/>
        </p:nvSpPr>
        <p:spPr>
          <a:xfrm>
            <a:off x="4845465" y="3919178"/>
            <a:ext cx="27629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2F762AF-853F-45B4-95E1-A3C30186525D}"/>
              </a:ext>
            </a:extLst>
          </p:cNvPr>
          <p:cNvSpPr txBox="1"/>
          <p:nvPr/>
        </p:nvSpPr>
        <p:spPr>
          <a:xfrm>
            <a:off x="5388925" y="4521529"/>
            <a:ext cx="27629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86F2D2F-5A63-4CA3-AE97-13E70C0EB295}"/>
              </a:ext>
            </a:extLst>
          </p:cNvPr>
          <p:cNvSpPr/>
          <p:nvPr/>
        </p:nvSpPr>
        <p:spPr>
          <a:xfrm rot="5400000">
            <a:off x="5993369" y="4030977"/>
            <a:ext cx="746175" cy="18086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E82797-816B-438C-AB4F-FAF35E6E26E5}"/>
              </a:ext>
            </a:extLst>
          </p:cNvPr>
          <p:cNvSpPr txBox="1"/>
          <p:nvPr/>
        </p:nvSpPr>
        <p:spPr>
          <a:xfrm>
            <a:off x="6219487" y="4471887"/>
            <a:ext cx="27629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A28E39-4B9A-442D-87F9-0A558BCEDF00}"/>
              </a:ext>
            </a:extLst>
          </p:cNvPr>
          <p:cNvSpPr txBox="1"/>
          <p:nvPr/>
        </p:nvSpPr>
        <p:spPr>
          <a:xfrm>
            <a:off x="5967505" y="3919178"/>
            <a:ext cx="27629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8E1A942-1D58-4C31-961A-D33132D1BC13}"/>
              </a:ext>
            </a:extLst>
          </p:cNvPr>
          <p:cNvSpPr/>
          <p:nvPr/>
        </p:nvSpPr>
        <p:spPr>
          <a:xfrm rot="16200000">
            <a:off x="1023856" y="3099876"/>
            <a:ext cx="180862" cy="13057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422BF77-9D7C-4922-B20F-8B9017436404}"/>
              </a:ext>
            </a:extLst>
          </p:cNvPr>
          <p:cNvSpPr txBox="1"/>
          <p:nvPr/>
        </p:nvSpPr>
        <p:spPr>
          <a:xfrm>
            <a:off x="3294354" y="3575068"/>
            <a:ext cx="27629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AC85D64-99AF-4329-92C3-3E4BC8228F53}"/>
              </a:ext>
            </a:extLst>
          </p:cNvPr>
          <p:cNvSpPr txBox="1"/>
          <p:nvPr/>
        </p:nvSpPr>
        <p:spPr>
          <a:xfrm>
            <a:off x="3542562" y="3823094"/>
            <a:ext cx="27629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9A8A9D3-E4EE-43EB-9783-C1534C2E0A09}"/>
              </a:ext>
            </a:extLst>
          </p:cNvPr>
          <p:cNvSpPr/>
          <p:nvPr/>
        </p:nvSpPr>
        <p:spPr>
          <a:xfrm rot="16200000">
            <a:off x="4172361" y="3107647"/>
            <a:ext cx="180862" cy="13057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0ED46B6-E1BB-4D4F-A3AA-1F664853147D}"/>
              </a:ext>
            </a:extLst>
          </p:cNvPr>
          <p:cNvSpPr/>
          <p:nvPr/>
        </p:nvSpPr>
        <p:spPr>
          <a:xfrm>
            <a:off x="7719890" y="3674302"/>
            <a:ext cx="746175" cy="18086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2EA2D4-25A4-40F1-87C0-DE8BCDFE5FD9}"/>
              </a:ext>
            </a:extLst>
          </p:cNvPr>
          <p:cNvSpPr txBox="1"/>
          <p:nvPr/>
        </p:nvSpPr>
        <p:spPr>
          <a:xfrm>
            <a:off x="7931436" y="3828852"/>
            <a:ext cx="27629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4A684B-6827-488F-BF35-CF1B68E96453}"/>
              </a:ext>
            </a:extLst>
          </p:cNvPr>
          <p:cNvSpPr txBox="1"/>
          <p:nvPr/>
        </p:nvSpPr>
        <p:spPr>
          <a:xfrm>
            <a:off x="7391141" y="3580067"/>
            <a:ext cx="27629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63AC8AC-EC68-4CD8-83DC-5259F81B7CC2}"/>
              </a:ext>
            </a:extLst>
          </p:cNvPr>
          <p:cNvSpPr/>
          <p:nvPr/>
        </p:nvSpPr>
        <p:spPr>
          <a:xfrm rot="16200000">
            <a:off x="9009267" y="3581170"/>
            <a:ext cx="746175" cy="8686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ADBA0C-AFB0-41FA-ADF3-E7C236B03929}"/>
              </a:ext>
            </a:extLst>
          </p:cNvPr>
          <p:cNvSpPr txBox="1"/>
          <p:nvPr/>
        </p:nvSpPr>
        <p:spPr>
          <a:xfrm>
            <a:off x="8649706" y="3828852"/>
            <a:ext cx="27629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B379D1B-E625-4FF2-99B1-9B32797C34AF}"/>
              </a:ext>
            </a:extLst>
          </p:cNvPr>
          <p:cNvSpPr txBox="1"/>
          <p:nvPr/>
        </p:nvSpPr>
        <p:spPr>
          <a:xfrm>
            <a:off x="9244207" y="4365677"/>
            <a:ext cx="27629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8D9B8A2-1C5A-43AC-B74B-6495AE6F152A}"/>
              </a:ext>
            </a:extLst>
          </p:cNvPr>
          <p:cNvSpPr/>
          <p:nvPr/>
        </p:nvSpPr>
        <p:spPr>
          <a:xfrm>
            <a:off x="10143227" y="3642393"/>
            <a:ext cx="746175" cy="8686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D51B98F-0388-4C59-B4DB-8EA50C43AEB9}"/>
              </a:ext>
            </a:extLst>
          </p:cNvPr>
          <p:cNvSpPr txBox="1"/>
          <p:nvPr/>
        </p:nvSpPr>
        <p:spPr>
          <a:xfrm>
            <a:off x="9834707" y="3891486"/>
            <a:ext cx="27629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DFDFA8-4A75-4111-B837-7E6C97610ECD}"/>
              </a:ext>
            </a:extLst>
          </p:cNvPr>
          <p:cNvSpPr txBox="1"/>
          <p:nvPr/>
        </p:nvSpPr>
        <p:spPr>
          <a:xfrm>
            <a:off x="10378167" y="4493837"/>
            <a:ext cx="27629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41E7ACE-39BF-43A3-B0BB-FAC21A4F4D13}"/>
              </a:ext>
            </a:extLst>
          </p:cNvPr>
          <p:cNvSpPr/>
          <p:nvPr/>
        </p:nvSpPr>
        <p:spPr>
          <a:xfrm rot="5400000">
            <a:off x="11128665" y="3942481"/>
            <a:ext cx="746175" cy="18086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B7621FD-4315-47F9-B5E5-7C5935CB99C8}"/>
              </a:ext>
            </a:extLst>
          </p:cNvPr>
          <p:cNvSpPr txBox="1"/>
          <p:nvPr/>
        </p:nvSpPr>
        <p:spPr>
          <a:xfrm>
            <a:off x="11354783" y="4383391"/>
            <a:ext cx="27629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E21CE1-59B4-4047-832F-48C6ECE092EE}"/>
              </a:ext>
            </a:extLst>
          </p:cNvPr>
          <p:cNvSpPr txBox="1"/>
          <p:nvPr/>
        </p:nvSpPr>
        <p:spPr>
          <a:xfrm>
            <a:off x="11106758" y="3891486"/>
            <a:ext cx="27629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879E4D6-4C22-446D-9225-35D8E07CADB2}"/>
              </a:ext>
            </a:extLst>
          </p:cNvPr>
          <p:cNvCxnSpPr/>
          <p:nvPr/>
        </p:nvCxnSpPr>
        <p:spPr>
          <a:xfrm flipH="1">
            <a:off x="1401203" y="2635930"/>
            <a:ext cx="1315683" cy="944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4236FE5-E9D6-4A3F-8E3C-34D9616A31C9}"/>
              </a:ext>
            </a:extLst>
          </p:cNvPr>
          <p:cNvCxnSpPr>
            <a:cxnSpLocks/>
          </p:cNvCxnSpPr>
          <p:nvPr/>
        </p:nvCxnSpPr>
        <p:spPr>
          <a:xfrm flipH="1">
            <a:off x="2313573" y="2649486"/>
            <a:ext cx="898477" cy="917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25AE6DE-609C-4757-8516-5E6102806547}"/>
              </a:ext>
            </a:extLst>
          </p:cNvPr>
          <p:cNvCxnSpPr>
            <a:cxnSpLocks/>
          </p:cNvCxnSpPr>
          <p:nvPr/>
        </p:nvCxnSpPr>
        <p:spPr>
          <a:xfrm flipH="1">
            <a:off x="4310961" y="2662649"/>
            <a:ext cx="1" cy="877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9EA3DED-D091-41EE-A048-6D265E0F4312}"/>
              </a:ext>
            </a:extLst>
          </p:cNvPr>
          <p:cNvCxnSpPr>
            <a:cxnSpLocks/>
          </p:cNvCxnSpPr>
          <p:nvPr/>
        </p:nvCxnSpPr>
        <p:spPr>
          <a:xfrm>
            <a:off x="4924682" y="2649486"/>
            <a:ext cx="512899" cy="890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AE127D4-A580-4BAE-A962-18F0646B449A}"/>
              </a:ext>
            </a:extLst>
          </p:cNvPr>
          <p:cNvCxnSpPr>
            <a:cxnSpLocks/>
          </p:cNvCxnSpPr>
          <p:nvPr/>
        </p:nvCxnSpPr>
        <p:spPr>
          <a:xfrm>
            <a:off x="5214804" y="2662649"/>
            <a:ext cx="1071920" cy="917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6D40907-5C9D-4DCD-8666-BDE8017DA64C}"/>
              </a:ext>
            </a:extLst>
          </p:cNvPr>
          <p:cNvCxnSpPr>
            <a:cxnSpLocks/>
          </p:cNvCxnSpPr>
          <p:nvPr/>
        </p:nvCxnSpPr>
        <p:spPr>
          <a:xfrm>
            <a:off x="5920858" y="2662649"/>
            <a:ext cx="1856847" cy="912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0DC16AA-F546-4FC2-B467-77B04AAFAD2B}"/>
              </a:ext>
            </a:extLst>
          </p:cNvPr>
          <p:cNvCxnSpPr>
            <a:cxnSpLocks/>
          </p:cNvCxnSpPr>
          <p:nvPr/>
        </p:nvCxnSpPr>
        <p:spPr>
          <a:xfrm>
            <a:off x="6421310" y="2657650"/>
            <a:ext cx="2487840" cy="922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E9E83E0-EB17-439F-881B-DB88A3DFB3F3}"/>
              </a:ext>
            </a:extLst>
          </p:cNvPr>
          <p:cNvCxnSpPr>
            <a:cxnSpLocks/>
          </p:cNvCxnSpPr>
          <p:nvPr/>
        </p:nvCxnSpPr>
        <p:spPr>
          <a:xfrm>
            <a:off x="6947790" y="2662649"/>
            <a:ext cx="3117423" cy="904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D13C826-1BC5-4983-91DD-E8B0E208EC20}"/>
              </a:ext>
            </a:extLst>
          </p:cNvPr>
          <p:cNvCxnSpPr>
            <a:cxnSpLocks/>
          </p:cNvCxnSpPr>
          <p:nvPr/>
        </p:nvCxnSpPr>
        <p:spPr>
          <a:xfrm>
            <a:off x="7173916" y="2652651"/>
            <a:ext cx="4121226" cy="936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2B3C457B-AE1B-48FF-92E7-4192915608F6}"/>
              </a:ext>
            </a:extLst>
          </p:cNvPr>
          <p:cNvSpPr txBox="1"/>
          <p:nvPr/>
        </p:nvSpPr>
        <p:spPr>
          <a:xfrm>
            <a:off x="2376348" y="5775774"/>
            <a:ext cx="82781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To minimize, we need to compute the gradient and set it equal to zero.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59F843E-E107-4450-ADF0-6ABD033F5F32}"/>
              </a:ext>
            </a:extLst>
          </p:cNvPr>
          <p:cNvGrpSpPr/>
          <p:nvPr/>
        </p:nvGrpSpPr>
        <p:grpSpPr>
          <a:xfrm>
            <a:off x="741288" y="1572352"/>
            <a:ext cx="474741" cy="594093"/>
            <a:chOff x="741288" y="1572352"/>
            <a:chExt cx="474741" cy="59409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28A7C30-292F-44C4-A2BF-745976BC4719}"/>
                </a:ext>
              </a:extLst>
            </p:cNvPr>
            <p:cNvSpPr/>
            <p:nvPr/>
          </p:nvSpPr>
          <p:spPr>
            <a:xfrm>
              <a:off x="995818" y="1671026"/>
              <a:ext cx="180862" cy="17301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F477626-5D03-4CD4-B0CA-803133488D07}"/>
                </a:ext>
              </a:extLst>
            </p:cNvPr>
            <p:cNvSpPr txBox="1"/>
            <p:nvPr/>
          </p:nvSpPr>
          <p:spPr>
            <a:xfrm>
              <a:off x="741288" y="1572352"/>
              <a:ext cx="276294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5390A08-CC31-43B0-B590-6A98093BD107}"/>
                </a:ext>
              </a:extLst>
            </p:cNvPr>
            <p:cNvSpPr txBox="1"/>
            <p:nvPr/>
          </p:nvSpPr>
          <p:spPr>
            <a:xfrm>
              <a:off x="939735" y="1797113"/>
              <a:ext cx="276294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2C994E0-EF64-4C4C-870A-E56FB4306821}"/>
              </a:ext>
            </a:extLst>
          </p:cNvPr>
          <p:cNvGrpSpPr/>
          <p:nvPr/>
        </p:nvGrpSpPr>
        <p:grpSpPr>
          <a:xfrm>
            <a:off x="2688838" y="1569487"/>
            <a:ext cx="474741" cy="594093"/>
            <a:chOff x="741288" y="1572352"/>
            <a:chExt cx="474741" cy="594093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BE6C7613-85DA-411D-9F85-C743A97C5F79}"/>
                </a:ext>
              </a:extLst>
            </p:cNvPr>
            <p:cNvSpPr/>
            <p:nvPr/>
          </p:nvSpPr>
          <p:spPr>
            <a:xfrm>
              <a:off x="995818" y="1671026"/>
              <a:ext cx="180862" cy="17301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9E819C8-3894-473F-B699-9C54EB9F1609}"/>
                </a:ext>
              </a:extLst>
            </p:cNvPr>
            <p:cNvSpPr txBox="1"/>
            <p:nvPr/>
          </p:nvSpPr>
          <p:spPr>
            <a:xfrm>
              <a:off x="741288" y="1572352"/>
              <a:ext cx="276294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809696B-F824-4BBC-97F1-7A02DA8E0141}"/>
                </a:ext>
              </a:extLst>
            </p:cNvPr>
            <p:cNvSpPr txBox="1"/>
            <p:nvPr/>
          </p:nvSpPr>
          <p:spPr>
            <a:xfrm>
              <a:off x="939735" y="1797113"/>
              <a:ext cx="276294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50390B7-CDED-4EC0-AE5E-3FC551C463D4}"/>
              </a:ext>
            </a:extLst>
          </p:cNvPr>
          <p:cNvGrpSpPr/>
          <p:nvPr/>
        </p:nvGrpSpPr>
        <p:grpSpPr>
          <a:xfrm>
            <a:off x="4359266" y="1574923"/>
            <a:ext cx="474741" cy="594093"/>
            <a:chOff x="741288" y="1572352"/>
            <a:chExt cx="474741" cy="594093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EADB3FA6-F596-4FB0-995C-F573D3517360}"/>
                </a:ext>
              </a:extLst>
            </p:cNvPr>
            <p:cNvSpPr/>
            <p:nvPr/>
          </p:nvSpPr>
          <p:spPr>
            <a:xfrm>
              <a:off x="995818" y="1671026"/>
              <a:ext cx="180862" cy="17301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3DE40C2-E38D-4146-B372-0C17D8AC352B}"/>
                </a:ext>
              </a:extLst>
            </p:cNvPr>
            <p:cNvSpPr txBox="1"/>
            <p:nvPr/>
          </p:nvSpPr>
          <p:spPr>
            <a:xfrm>
              <a:off x="741288" y="1572352"/>
              <a:ext cx="276294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AE3DA68-9821-49E2-AE8F-586546523466}"/>
                </a:ext>
              </a:extLst>
            </p:cNvPr>
            <p:cNvSpPr txBox="1"/>
            <p:nvPr/>
          </p:nvSpPr>
          <p:spPr>
            <a:xfrm>
              <a:off x="939735" y="1797113"/>
              <a:ext cx="276294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0B322B46-F9C3-4A4C-A15A-9EDE31FA4B5F}"/>
              </a:ext>
            </a:extLst>
          </p:cNvPr>
          <p:cNvGrpSpPr/>
          <p:nvPr/>
        </p:nvGrpSpPr>
        <p:grpSpPr>
          <a:xfrm>
            <a:off x="6108369" y="1573831"/>
            <a:ext cx="474741" cy="594093"/>
            <a:chOff x="741288" y="1572352"/>
            <a:chExt cx="474741" cy="594093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4CC35936-E95E-433B-8AB5-674574F8B9D8}"/>
                </a:ext>
              </a:extLst>
            </p:cNvPr>
            <p:cNvSpPr/>
            <p:nvPr/>
          </p:nvSpPr>
          <p:spPr>
            <a:xfrm>
              <a:off x="995818" y="1671026"/>
              <a:ext cx="180862" cy="17301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F245A26-A00D-4E6E-9CAB-EE8D56878D69}"/>
                </a:ext>
              </a:extLst>
            </p:cNvPr>
            <p:cNvSpPr txBox="1"/>
            <p:nvPr/>
          </p:nvSpPr>
          <p:spPr>
            <a:xfrm>
              <a:off x="741288" y="1572352"/>
              <a:ext cx="276294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F92DAFA-068C-4AAE-9085-2CA6D3A2B2EB}"/>
                </a:ext>
              </a:extLst>
            </p:cNvPr>
            <p:cNvSpPr txBox="1"/>
            <p:nvPr/>
          </p:nvSpPr>
          <p:spPr>
            <a:xfrm>
              <a:off x="939735" y="1797113"/>
              <a:ext cx="276294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2495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FE3E9E-FF6D-4C77-B8EC-BEF35CDF4E7B}"/>
              </a:ext>
            </a:extLst>
          </p:cNvPr>
          <p:cNvSpPr txBox="1"/>
          <p:nvPr/>
        </p:nvSpPr>
        <p:spPr>
          <a:xfrm>
            <a:off x="559165" y="2624788"/>
            <a:ext cx="4874608" cy="267765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In Data 8, you talked about generating the regression line.</a:t>
            </a:r>
          </a:p>
          <a:p>
            <a:endParaRPr lang="en-US" sz="2400" dirty="0"/>
          </a:p>
          <a:p>
            <a:r>
              <a:rPr lang="en-US" sz="2400" dirty="0"/>
              <a:t>Given scalar data y and x, find m and b that minimizes the mean squared error (a.k.a. L2 Loss).</a:t>
            </a:r>
          </a:p>
        </p:txBody>
      </p:sp>
      <p:pic>
        <p:nvPicPr>
          <p:cNvPr id="1026" name="Picture 2" descr="png">
            <a:extLst>
              <a:ext uri="{FF2B5EF4-FFF2-40B4-BE49-F238E27FC236}">
                <a16:creationId xmlns:a16="http://schemas.microsoft.com/office/drawing/2014/main" id="{AA232D9C-A4E2-40C5-ADED-44B9858AC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773" y="2100160"/>
            <a:ext cx="4582410" cy="416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59EA46-1555-4FDD-8714-4E5CD37DB263}"/>
              </a:ext>
            </a:extLst>
          </p:cNvPr>
          <p:cNvSpPr txBox="1"/>
          <p:nvPr/>
        </p:nvSpPr>
        <p:spPr>
          <a:xfrm>
            <a:off x="363638" y="919929"/>
            <a:ext cx="9609243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The Regression Line (Data 8)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764DB4-7982-46B9-8F14-320B0C3F2F4F}"/>
                  </a:ext>
                </a:extLst>
              </p:cNvPr>
              <p:cNvSpPr txBox="1"/>
              <p:nvPr/>
            </p:nvSpPr>
            <p:spPr>
              <a:xfrm>
                <a:off x="1111753" y="5545606"/>
                <a:ext cx="3769433" cy="459678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𝐿𝑜𝑠𝑠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764DB4-7982-46B9-8F14-320B0C3F2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753" y="5545606"/>
                <a:ext cx="3769433" cy="459678"/>
              </a:xfrm>
              <a:prstGeom prst="rect">
                <a:avLst/>
              </a:prstGeom>
              <a:blipFill>
                <a:blip r:embed="rId4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9910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4AF2F-2B2F-FB4C-B170-3FBC32836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the Loss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DBC0CE-6B45-B849-87BA-2BF84EA25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08" y="2229530"/>
            <a:ext cx="736600" cy="406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5C290A-8816-5E40-A547-3B601E732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8841" y="2019980"/>
            <a:ext cx="5791200" cy="825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6AEEF49-54F2-4F6F-928B-7D408FC99110}"/>
                  </a:ext>
                </a:extLst>
              </p:cNvPr>
              <p:cNvSpPr txBox="1"/>
              <p:nvPr/>
            </p:nvSpPr>
            <p:spPr>
              <a:xfrm>
                <a:off x="1908354" y="3292943"/>
                <a:ext cx="6928128" cy="914225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 0, …, 0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6AEEF49-54F2-4F6F-928B-7D408FC99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354" y="3292943"/>
                <a:ext cx="6928128" cy="914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75483D3E-B372-46D2-965B-55C3ABD7163C}"/>
              </a:ext>
            </a:extLst>
          </p:cNvPr>
          <p:cNvSpPr txBox="1"/>
          <p:nvPr/>
        </p:nvSpPr>
        <p:spPr>
          <a:xfrm>
            <a:off x="552450" y="5952299"/>
            <a:ext cx="11567865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Instead, let’s do everything natively in matrix notation.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83714B-0329-475B-AF64-4620E0F670A5}"/>
                  </a:ext>
                </a:extLst>
              </p:cNvPr>
              <p:cNvSpPr txBox="1"/>
              <p:nvPr/>
            </p:nvSpPr>
            <p:spPr>
              <a:xfrm>
                <a:off x="1256478" y="5243003"/>
                <a:ext cx="9446607" cy="612732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+…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+…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+…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83714B-0329-475B-AF64-4620E0F67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478" y="5243003"/>
                <a:ext cx="9446607" cy="6127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369B1DA-528D-4BAF-8736-7A87AE52E1B0}"/>
                  </a:ext>
                </a:extLst>
              </p:cNvPr>
              <p:cNvSpPr txBox="1"/>
              <p:nvPr/>
            </p:nvSpPr>
            <p:spPr>
              <a:xfrm>
                <a:off x="517784" y="4480128"/>
                <a:ext cx="11567865" cy="83099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Could expand out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400" dirty="0"/>
                  <a:t> and do calculus + algebra, but this would be incredibly tedious! (might be worth doing to test your understanding).</a:t>
                </a: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369B1DA-528D-4BAF-8736-7A87AE52E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84" y="4480128"/>
                <a:ext cx="11567865" cy="830997"/>
              </a:xfrm>
              <a:prstGeom prst="rect">
                <a:avLst/>
              </a:prstGeom>
              <a:blipFill>
                <a:blip r:embed="rId7"/>
                <a:stretch>
                  <a:fillRect l="-843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076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4AF2F-2B2F-FB4C-B170-3FBC32836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Useful Matrix Calculus Rules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C71A27-55BA-47EA-BD15-9FE7F8F830F0}"/>
                  </a:ext>
                </a:extLst>
              </p:cNvPr>
              <p:cNvSpPr txBox="1"/>
              <p:nvPr/>
            </p:nvSpPr>
            <p:spPr>
              <a:xfrm>
                <a:off x="838199" y="2248747"/>
                <a:ext cx="9966649" cy="461665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First: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b="0" dirty="0"/>
                  <a:t>,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b="0" dirty="0"/>
                  <a:t> are 1 x d and d x 1, respectively.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C71A27-55BA-47EA-BD15-9FE7F8F83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248747"/>
                <a:ext cx="9966649" cy="461665"/>
              </a:xfrm>
              <a:prstGeom prst="rect">
                <a:avLst/>
              </a:prstGeom>
              <a:blipFill>
                <a:blip r:embed="rId3"/>
                <a:stretch>
                  <a:fillRect l="-91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97CB84F-3DCF-48AA-8F8A-B6EC986E10FC}"/>
              </a:ext>
            </a:extLst>
          </p:cNvPr>
          <p:cNvSpPr txBox="1"/>
          <p:nvPr/>
        </p:nvSpPr>
        <p:spPr>
          <a:xfrm>
            <a:off x="838200" y="1489767"/>
            <a:ext cx="9164216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Let’s discuss a couple of rules, that are useful to us.</a:t>
            </a:r>
            <a:endParaRPr lang="en-US" sz="2400" b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7FA0091-7471-42C5-B0F5-E7990B21D0B8}"/>
                  </a:ext>
                </a:extLst>
              </p:cNvPr>
              <p:cNvSpPr/>
              <p:nvPr/>
            </p:nvSpPr>
            <p:spPr>
              <a:xfrm>
                <a:off x="1827537" y="4103982"/>
                <a:ext cx="8819081" cy="9873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+…+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,…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+…+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7FA0091-7471-42C5-B0F5-E7990B21D0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537" y="4103982"/>
                <a:ext cx="8819081" cy="9873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378130E-EEFF-450B-AA5E-DC5D7C5DC068}"/>
                  </a:ext>
                </a:extLst>
              </p:cNvPr>
              <p:cNvSpPr/>
              <p:nvPr/>
            </p:nvSpPr>
            <p:spPr>
              <a:xfrm>
                <a:off x="1887375" y="5356655"/>
                <a:ext cx="25358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…,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378130E-EEFF-450B-AA5E-DC5D7C5DC0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375" y="5356655"/>
                <a:ext cx="2535887" cy="461665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4831B0F-6C33-4EAD-A090-AFD1043B4697}"/>
                  </a:ext>
                </a:extLst>
              </p:cNvPr>
              <p:cNvSpPr/>
              <p:nvPr/>
            </p:nvSpPr>
            <p:spPr>
              <a:xfrm>
                <a:off x="4434546" y="5374133"/>
                <a:ext cx="9342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4831B0F-6C33-4EAD-A090-AFD1043B46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546" y="5374133"/>
                <a:ext cx="93429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7F27A654-B695-4C8B-868E-EF799C5BEAB4}"/>
              </a:ext>
            </a:extLst>
          </p:cNvPr>
          <p:cNvGrpSpPr/>
          <p:nvPr/>
        </p:nvGrpSpPr>
        <p:grpSpPr>
          <a:xfrm>
            <a:off x="722456" y="2815330"/>
            <a:ext cx="10412074" cy="1248861"/>
            <a:chOff x="722456" y="2815330"/>
            <a:chExt cx="10412074" cy="124886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65F7400-601F-45B4-B003-86550785EFAB}"/>
                </a:ext>
              </a:extLst>
            </p:cNvPr>
            <p:cNvGrpSpPr/>
            <p:nvPr/>
          </p:nvGrpSpPr>
          <p:grpSpPr>
            <a:xfrm>
              <a:off x="722456" y="3076805"/>
              <a:ext cx="5246791" cy="987386"/>
              <a:chOff x="722456" y="3076805"/>
              <a:chExt cx="5246791" cy="987386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798E7C92-1DE8-4069-BC51-4B3D674BF9F7}"/>
                      </a:ext>
                    </a:extLst>
                  </p:cNvPr>
                  <p:cNvSpPr txBox="1"/>
                  <p:nvPr/>
                </p:nvSpPr>
                <p:spPr>
                  <a:xfrm>
                    <a:off x="722456" y="3351947"/>
                    <a:ext cx="1218311" cy="461665"/>
                  </a:xfrm>
                  <a:prstGeom prst="rect">
                    <a:avLst/>
                  </a:prstGeom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oMath>
                      </m:oMathPara>
                    </a14:m>
                    <a:endParaRPr lang="en-US" sz="2400" b="0" dirty="0"/>
                  </a:p>
                </p:txBody>
              </p:sp>
            </mc:Choice>
            <mc:Fallback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798E7C92-1DE8-4069-BC51-4B3D674BF9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2456" y="3351947"/>
                    <a:ext cx="1218311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526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9E96E6DD-A2BF-4808-9109-023E719446AF}"/>
                      </a:ext>
                    </a:extLst>
                  </p:cNvPr>
                  <p:cNvSpPr/>
                  <p:nvPr/>
                </p:nvSpPr>
                <p:spPr>
                  <a:xfrm>
                    <a:off x="1827537" y="3076805"/>
                    <a:ext cx="4141710" cy="98738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 …,</m:t>
                                  </m:r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9E96E6DD-A2BF-4808-9109-023E719446A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7537" y="3076805"/>
                    <a:ext cx="4141710" cy="98738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F0E4C1-D48F-4823-9970-899941F0CA25}"/>
                </a:ext>
              </a:extLst>
            </p:cNvPr>
            <p:cNvGrpSpPr/>
            <p:nvPr/>
          </p:nvGrpSpPr>
          <p:grpSpPr>
            <a:xfrm>
              <a:off x="5878288" y="2815330"/>
              <a:ext cx="5256242" cy="646331"/>
              <a:chOff x="5878288" y="2815330"/>
              <a:chExt cx="5256242" cy="646331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21565C-349C-4551-9E12-DAD6A60120BD}"/>
                  </a:ext>
                </a:extLst>
              </p:cNvPr>
              <p:cNvSpPr txBox="1"/>
              <p:nvPr/>
            </p:nvSpPr>
            <p:spPr>
              <a:xfrm>
                <a:off x="6867330" y="2815330"/>
                <a:ext cx="4267200" cy="646331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Transpose because we want gradient to be a column vector!</a:t>
                </a:r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7A27668C-BEBC-4CED-8645-2FD454CD888C}"/>
                  </a:ext>
                </a:extLst>
              </p:cNvPr>
              <p:cNvCxnSpPr>
                <a:cxnSpLocks/>
                <a:stCxn id="7" idx="1"/>
              </p:cNvCxnSpPr>
              <p:nvPr/>
            </p:nvCxnSpPr>
            <p:spPr>
              <a:xfrm flipH="1">
                <a:off x="5878288" y="3138496"/>
                <a:ext cx="989042" cy="96116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7056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430A2BB1-7007-4A35-93A7-880E8CECE003}"/>
              </a:ext>
            </a:extLst>
          </p:cNvPr>
          <p:cNvSpPr/>
          <p:nvPr/>
        </p:nvSpPr>
        <p:spPr>
          <a:xfrm>
            <a:off x="7214311" y="3148061"/>
            <a:ext cx="4778828" cy="958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74AF2F-2B2F-FB4C-B170-3FBC32836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Useful Matrix Calculus Rules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28B30ED-CBB4-4251-B362-12A89138D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923" y="3424381"/>
            <a:ext cx="2424559" cy="45391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AD9DABA-1869-4D9C-B6FE-2A9D663A5BCF}"/>
              </a:ext>
            </a:extLst>
          </p:cNvPr>
          <p:cNvSpPr txBox="1"/>
          <p:nvPr/>
        </p:nvSpPr>
        <p:spPr>
          <a:xfrm>
            <a:off x="7109082" y="2845480"/>
            <a:ext cx="345960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Useful Matrix Derivative Rules: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99014B6-A2A7-4515-9596-70FE261FD6DB}"/>
              </a:ext>
            </a:extLst>
          </p:cNvPr>
          <p:cNvSpPr/>
          <p:nvPr/>
        </p:nvSpPr>
        <p:spPr>
          <a:xfrm>
            <a:off x="7263099" y="3446487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(1)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DD6C15B-7619-410F-8E83-6CFE05BAB15A}"/>
                  </a:ext>
                </a:extLst>
              </p:cNvPr>
              <p:cNvSpPr txBox="1"/>
              <p:nvPr/>
            </p:nvSpPr>
            <p:spPr>
              <a:xfrm>
                <a:off x="552450" y="1600119"/>
                <a:ext cx="11580227" cy="1200329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Second: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b="0" dirty="0"/>
                  <a:t>,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b="0" dirty="0"/>
                  <a:t> are d x d and d x 1.</a:t>
                </a:r>
              </a:p>
              <a:p>
                <a:endParaRPr lang="en-US" sz="2400" dirty="0"/>
              </a:p>
              <a:p>
                <a:r>
                  <a:rPr lang="en-US" sz="2400" b="0" dirty="0"/>
                  <a:t>Proof is not hard, but a bit tedious. Not shown here. Similar to first proof.</a:t>
                </a: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DD6C15B-7619-410F-8E83-6CFE05BAB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0" y="1600119"/>
                <a:ext cx="11580227" cy="1200329"/>
              </a:xfrm>
              <a:prstGeom prst="rect">
                <a:avLst/>
              </a:prstGeom>
              <a:blipFill>
                <a:blip r:embed="rId4"/>
                <a:stretch>
                  <a:fillRect l="-843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541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1BD6427D-2C3F-B548-BC54-0CE426591676}"/>
              </a:ext>
            </a:extLst>
          </p:cNvPr>
          <p:cNvGrpSpPr/>
          <p:nvPr/>
        </p:nvGrpSpPr>
        <p:grpSpPr>
          <a:xfrm>
            <a:off x="6738257" y="5138057"/>
            <a:ext cx="3668486" cy="1491343"/>
            <a:chOff x="6738257" y="5138057"/>
            <a:chExt cx="3668486" cy="149134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46DBDB8-131D-A04E-B5E6-3EBBAFEBA16B}"/>
                </a:ext>
              </a:extLst>
            </p:cNvPr>
            <p:cNvSpPr/>
            <p:nvPr/>
          </p:nvSpPr>
          <p:spPr>
            <a:xfrm>
              <a:off x="6738257" y="5138057"/>
              <a:ext cx="3668486" cy="149134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5A7B9BF-61E1-5F47-B1E4-DBA27CAE860A}"/>
                </a:ext>
              </a:extLst>
            </p:cNvPr>
            <p:cNvSpPr txBox="1"/>
            <p:nvPr/>
          </p:nvSpPr>
          <p:spPr>
            <a:xfrm>
              <a:off x="7473454" y="6162910"/>
              <a:ext cx="2282997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“Normal Equation”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D74AF2F-2B2F-FB4C-B170-3FBC32836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226050"/>
            <a:ext cx="10801350" cy="1325563"/>
          </a:xfrm>
        </p:spPr>
        <p:txBody>
          <a:bodyPr/>
          <a:lstStyle/>
          <a:p>
            <a:r>
              <a:rPr lang="en-US" dirty="0"/>
              <a:t>Optimizing the Loss Algebraically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9B5D4B-76B3-884E-A370-CE08645B29EB}"/>
              </a:ext>
            </a:extLst>
          </p:cNvPr>
          <p:cNvSpPr txBox="1"/>
          <p:nvPr/>
        </p:nvSpPr>
        <p:spPr>
          <a:xfrm>
            <a:off x="359229" y="3099479"/>
            <a:ext cx="356219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Taking the Gradient of the loss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DBC0CE-6B45-B849-87BA-2BF84EA25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08" y="2229530"/>
            <a:ext cx="736600" cy="406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5C290A-8816-5E40-A547-3B601E732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743" y="2019980"/>
            <a:ext cx="5791200" cy="825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ADBCF1-3840-B849-9128-C5C6283B91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0150" y="3835400"/>
            <a:ext cx="1257300" cy="406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A3D2F7-1B5B-7B40-9B59-AAD3A9EBC1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7778" y="3604078"/>
            <a:ext cx="3797300" cy="8255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B1F759C-A0FB-AB4C-8F4B-4602B0A62469}"/>
              </a:ext>
            </a:extLst>
          </p:cNvPr>
          <p:cNvSpPr txBox="1"/>
          <p:nvPr/>
        </p:nvSpPr>
        <p:spPr>
          <a:xfrm>
            <a:off x="359229" y="4552720"/>
            <a:ext cx="55867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Setting the gradient equal to 0 and solving for </a:t>
            </a:r>
            <a:r>
              <a:rPr lang="en-US" dirty="0" err="1"/>
              <a:t>θ</a:t>
            </a:r>
            <a:r>
              <a:rPr lang="en-US" dirty="0"/>
              <a:t>: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DA294AC-F31F-5B48-B780-52D9BCCAD314}"/>
              </a:ext>
            </a:extLst>
          </p:cNvPr>
          <p:cNvGrpSpPr/>
          <p:nvPr/>
        </p:nvGrpSpPr>
        <p:grpSpPr>
          <a:xfrm>
            <a:off x="3888570" y="2683038"/>
            <a:ext cx="854721" cy="921040"/>
            <a:chOff x="3888570" y="2683038"/>
            <a:chExt cx="854721" cy="921040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1AD04A0-BDB8-FD43-B4AA-4A3275E0067A}"/>
                </a:ext>
              </a:extLst>
            </p:cNvPr>
            <p:cNvCxnSpPr/>
            <p:nvPr/>
          </p:nvCxnSpPr>
          <p:spPr>
            <a:xfrm flipH="1">
              <a:off x="4245429" y="2683038"/>
              <a:ext cx="380999" cy="921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61C44CE-ED91-6942-9058-335DDDBDBFC1}"/>
                </a:ext>
              </a:extLst>
            </p:cNvPr>
            <p:cNvSpPr txBox="1"/>
            <p:nvPr/>
          </p:nvSpPr>
          <p:spPr>
            <a:xfrm>
              <a:off x="3888570" y="2801814"/>
              <a:ext cx="854721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Rule 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F5617CE-8A57-DB46-AC12-03808E3B17D1}"/>
              </a:ext>
            </a:extLst>
          </p:cNvPr>
          <p:cNvGrpSpPr/>
          <p:nvPr/>
        </p:nvGrpSpPr>
        <p:grpSpPr>
          <a:xfrm>
            <a:off x="5445939" y="2683038"/>
            <a:ext cx="854721" cy="943063"/>
            <a:chOff x="5445939" y="2683038"/>
            <a:chExt cx="854721" cy="943063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13E0791-0578-1946-8AE2-814DF2DE3C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3811" y="2683038"/>
              <a:ext cx="390268" cy="9430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3C6E7A-BE5F-2E4C-8D70-B200293FCFAA}"/>
                </a:ext>
              </a:extLst>
            </p:cNvPr>
            <p:cNvSpPr txBox="1"/>
            <p:nvPr/>
          </p:nvSpPr>
          <p:spPr>
            <a:xfrm>
              <a:off x="5445939" y="2790250"/>
              <a:ext cx="854721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Rule 2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BB3D6287-51FF-9143-BC27-6BE24D5679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0150" y="5337410"/>
            <a:ext cx="4114800" cy="825500"/>
          </a:xfrm>
          <a:prstGeom prst="rect">
            <a:avLst/>
          </a:prstGeom>
        </p:spPr>
      </p:pic>
      <p:sp>
        <p:nvSpPr>
          <p:cNvPr id="30" name="Right Arrow 29">
            <a:extLst>
              <a:ext uri="{FF2B5EF4-FFF2-40B4-BE49-F238E27FC236}">
                <a16:creationId xmlns:a16="http://schemas.microsoft.com/office/drawing/2014/main" id="{F52E78B6-C276-FB45-96F0-45722D89152A}"/>
              </a:ext>
            </a:extLst>
          </p:cNvPr>
          <p:cNvSpPr/>
          <p:nvPr/>
        </p:nvSpPr>
        <p:spPr>
          <a:xfrm>
            <a:off x="5753811" y="5668098"/>
            <a:ext cx="657468" cy="16412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58EB34F-77C4-F84E-A446-7B419F7EB49F}"/>
              </a:ext>
            </a:extLst>
          </p:cNvPr>
          <p:cNvGrpSpPr/>
          <p:nvPr/>
        </p:nvGrpSpPr>
        <p:grpSpPr>
          <a:xfrm>
            <a:off x="7109082" y="2845480"/>
            <a:ext cx="4884057" cy="1783039"/>
            <a:chOff x="7307943" y="2995790"/>
            <a:chExt cx="4884057" cy="178303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9D3EDB0-EF84-384B-B9EA-88A963897B42}"/>
                </a:ext>
              </a:extLst>
            </p:cNvPr>
            <p:cNvGrpSpPr/>
            <p:nvPr/>
          </p:nvGrpSpPr>
          <p:grpSpPr>
            <a:xfrm>
              <a:off x="7307943" y="2995790"/>
              <a:ext cx="4884057" cy="1783039"/>
              <a:chOff x="7307943" y="2995790"/>
              <a:chExt cx="4884057" cy="1783039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CCFEF18-9F48-3843-99ED-ADF778AB6D9D}"/>
                  </a:ext>
                </a:extLst>
              </p:cNvPr>
              <p:cNvSpPr/>
              <p:nvPr/>
            </p:nvSpPr>
            <p:spPr>
              <a:xfrm>
                <a:off x="7413172" y="3298371"/>
                <a:ext cx="4778828" cy="148045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658526D-0A77-754F-A0E8-2B4064BF4AF9}"/>
                  </a:ext>
                </a:extLst>
              </p:cNvPr>
              <p:cNvGrpSpPr/>
              <p:nvPr/>
            </p:nvGrpSpPr>
            <p:grpSpPr>
              <a:xfrm>
                <a:off x="7906658" y="3574691"/>
                <a:ext cx="4118429" cy="1069250"/>
                <a:chOff x="7636780" y="3463146"/>
                <a:chExt cx="4724400" cy="1226575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1C8B9303-D95D-1B4B-9CCE-0DAA456EA6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80516" y="3463146"/>
                  <a:ext cx="2781300" cy="520700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96A38D2D-E64B-9042-A6E7-BA907AED91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36780" y="4118221"/>
                  <a:ext cx="4724400" cy="571500"/>
                </a:xfrm>
                <a:prstGeom prst="rect">
                  <a:avLst/>
                </a:prstGeom>
              </p:spPr>
            </p:pic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C3036E-9C4A-264F-A5D1-4C5626C4805E}"/>
                  </a:ext>
                </a:extLst>
              </p:cNvPr>
              <p:cNvSpPr txBox="1"/>
              <p:nvPr/>
            </p:nvSpPr>
            <p:spPr>
              <a:xfrm>
                <a:off x="7307943" y="2995790"/>
                <a:ext cx="3459601" cy="369332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Useful Matrix Derivative Rules:</a:t>
                </a: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D3FC0D5-CDB1-5744-96AA-C20BD88100CC}"/>
                </a:ext>
              </a:extLst>
            </p:cNvPr>
            <p:cNvSpPr/>
            <p:nvPr/>
          </p:nvSpPr>
          <p:spPr>
            <a:xfrm>
              <a:off x="7465675" y="4238171"/>
              <a:ext cx="4828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(2)</a:t>
              </a:r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1217903-4568-0C4C-B06E-CA4B21F53D76}"/>
                </a:ext>
              </a:extLst>
            </p:cNvPr>
            <p:cNvSpPr/>
            <p:nvPr/>
          </p:nvSpPr>
          <p:spPr>
            <a:xfrm>
              <a:off x="7461960" y="3596797"/>
              <a:ext cx="4828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(1)</a:t>
              </a:r>
              <a:endParaRPr lang="en-US" dirty="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B1B975E6-5B33-1E4F-B141-856A8975DB2B}"/>
              </a:ext>
            </a:extLst>
          </p:cNvPr>
          <p:cNvSpPr txBox="1"/>
          <p:nvPr/>
        </p:nvSpPr>
        <p:spPr>
          <a:xfrm>
            <a:off x="428173" y="1179309"/>
            <a:ext cx="4549643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Deriving the Normal Equation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D1F2255-197B-A44A-AF6C-A67FC43105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3952" y="5409141"/>
            <a:ext cx="33020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9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/>
      <p:bldP spid="3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CC8A6-E0F8-4160-9C0D-AD58FEE87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an alternate derivation for the normal equation.</a:t>
            </a:r>
          </a:p>
          <a:p>
            <a:r>
              <a:rPr lang="en-US" dirty="0"/>
              <a:t>This one provides much more intuition, but requires a deeper understanding of linear algebra.</a:t>
            </a:r>
          </a:p>
          <a:p>
            <a:r>
              <a:rPr lang="en-US" dirty="0"/>
              <a:t>Understanding this is required for the course. Will vary widely in how much effort it takes to fully grok.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378D13-74B4-4BE6-AC59-BEF395C7E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</p:spPr>
        <p:txBody>
          <a:bodyPr/>
          <a:lstStyle/>
          <a:p>
            <a:r>
              <a:rPr lang="en-US" dirty="0"/>
              <a:t>Optimizing the Loss Geometrically</a:t>
            </a:r>
          </a:p>
        </p:txBody>
      </p:sp>
    </p:spTree>
    <p:extLst>
      <p:ext uri="{BB962C8B-B14F-4D97-AF65-F5344CB8AC3E}">
        <p14:creationId xmlns:p14="http://schemas.microsoft.com/office/powerpoint/2010/main" val="42851135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CC8A6-E0F8-4160-9C0D-AD58FEE87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912"/>
            <a:ext cx="3944332" cy="4351339"/>
          </a:xfrm>
        </p:spPr>
        <p:txBody>
          <a:bodyPr/>
          <a:lstStyle/>
          <a:p>
            <a:r>
              <a:rPr lang="en-US" dirty="0"/>
              <a:t>Our observations Y form a single vector in an n-dimensional space.</a:t>
            </a:r>
          </a:p>
          <a:p>
            <a:r>
              <a:rPr lang="en-US" dirty="0"/>
              <a:t>Maybe it’s the observed weight of all n people in Berkeley: [120, 190, 210, 9.3, …]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378D13-74B4-4BE6-AC59-BEF395C7E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</p:spPr>
        <p:txBody>
          <a:bodyPr/>
          <a:lstStyle/>
          <a:p>
            <a:r>
              <a:rPr lang="en-US" dirty="0"/>
              <a:t>Optimizing the Loss Geometrically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1025682-D9A0-428C-BD28-37E96CBA2FFC}"/>
              </a:ext>
            </a:extLst>
          </p:cNvPr>
          <p:cNvCxnSpPr/>
          <p:nvPr/>
        </p:nvCxnSpPr>
        <p:spPr>
          <a:xfrm flipV="1">
            <a:off x="7502363" y="4308293"/>
            <a:ext cx="956207" cy="902623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09B3E5C-2A46-46EC-879B-62932F155630}"/>
              </a:ext>
            </a:extLst>
          </p:cNvPr>
          <p:cNvCxnSpPr/>
          <p:nvPr/>
        </p:nvCxnSpPr>
        <p:spPr>
          <a:xfrm flipH="1">
            <a:off x="7502363" y="5210915"/>
            <a:ext cx="1" cy="1331462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EA4287C-6826-4328-94A6-9970D17A9E18}"/>
              </a:ext>
            </a:extLst>
          </p:cNvPr>
          <p:cNvCxnSpPr/>
          <p:nvPr/>
        </p:nvCxnSpPr>
        <p:spPr>
          <a:xfrm>
            <a:off x="7523068" y="5206151"/>
            <a:ext cx="2384453" cy="4764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D434F6-ED24-4AF6-BA32-5956B2062765}"/>
              </a:ext>
            </a:extLst>
          </p:cNvPr>
          <p:cNvCxnSpPr/>
          <p:nvPr/>
        </p:nvCxnSpPr>
        <p:spPr>
          <a:xfrm flipV="1">
            <a:off x="7502363" y="2216885"/>
            <a:ext cx="0" cy="2994032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D99485E-FB49-4F0E-9407-A454B6892695}"/>
              </a:ext>
            </a:extLst>
          </p:cNvPr>
          <p:cNvCxnSpPr/>
          <p:nvPr/>
        </p:nvCxnSpPr>
        <p:spPr>
          <a:xfrm flipH="1">
            <a:off x="5951666" y="5210917"/>
            <a:ext cx="1550697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E75740A-D7A5-4031-AD19-8D566D4848AB}"/>
              </a:ext>
            </a:extLst>
          </p:cNvPr>
          <p:cNvCxnSpPr/>
          <p:nvPr/>
        </p:nvCxnSpPr>
        <p:spPr>
          <a:xfrm flipH="1">
            <a:off x="6266183" y="5221847"/>
            <a:ext cx="1234640" cy="1088062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0E95FD-4B5B-456E-988B-834F4D51582A}"/>
              </a:ext>
            </a:extLst>
          </p:cNvPr>
          <p:cNvGrpSpPr/>
          <p:nvPr/>
        </p:nvGrpSpPr>
        <p:grpSpPr>
          <a:xfrm>
            <a:off x="7523069" y="2004038"/>
            <a:ext cx="1834678" cy="3202114"/>
            <a:chOff x="2336853" y="2319661"/>
            <a:chExt cx="1834678" cy="3202114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0DE8BBD-7D5A-4B17-B552-A8C6CE63CB66}"/>
                </a:ext>
              </a:extLst>
            </p:cNvPr>
            <p:cNvCxnSpPr/>
            <p:nvPr/>
          </p:nvCxnSpPr>
          <p:spPr>
            <a:xfrm flipV="1">
              <a:off x="2336853" y="2614464"/>
              <a:ext cx="1834678" cy="290731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16A3B48-7174-4F64-A12F-A64883807BB7}"/>
                </a:ext>
              </a:extLst>
            </p:cNvPr>
            <p:cNvSpPr txBox="1"/>
            <p:nvPr/>
          </p:nvSpPr>
          <p:spPr>
            <a:xfrm>
              <a:off x="3670822" y="2319661"/>
              <a:ext cx="45717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Y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EF40BAA8-8FCE-4D6C-8B6B-B1EBB2BE071C}"/>
              </a:ext>
            </a:extLst>
          </p:cNvPr>
          <p:cNvSpPr txBox="1"/>
          <p:nvPr/>
        </p:nvSpPr>
        <p:spPr>
          <a:xfrm>
            <a:off x="5840156" y="1969303"/>
            <a:ext cx="250260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n dimensional space</a:t>
            </a:r>
          </a:p>
        </p:txBody>
      </p:sp>
    </p:spTree>
    <p:extLst>
      <p:ext uri="{BB962C8B-B14F-4D97-AF65-F5344CB8AC3E}">
        <p14:creationId xmlns:p14="http://schemas.microsoft.com/office/powerpoint/2010/main" val="15953917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0CC8A6-E0F8-4160-9C0D-AD58FEE87F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24912"/>
                <a:ext cx="4318705" cy="491873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Our feature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has a </a:t>
                </a:r>
                <a:r>
                  <a:rPr lang="en-US" dirty="0">
                    <a:solidFill>
                      <a:srgbClr val="0070C0"/>
                    </a:solidFill>
                  </a:rPr>
                  <a:t>column space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Can think of this as the set of possible predictions for our N people given the data we have about each.</a:t>
                </a:r>
              </a:p>
              <a:p>
                <a:pPr lvl="1"/>
                <a:r>
                  <a:rPr lang="en-US" dirty="0"/>
                  <a:t>This </a:t>
                </a:r>
                <a:r>
                  <a:rPr lang="en-US" dirty="0">
                    <a:solidFill>
                      <a:srgbClr val="0070C0"/>
                    </a:solidFill>
                  </a:rPr>
                  <a:t>subspace</a:t>
                </a:r>
                <a:r>
                  <a:rPr lang="en-US" dirty="0"/>
                  <a:t> is d-dimensional.</a:t>
                </a:r>
              </a:p>
              <a:p>
                <a:pPr lvl="1"/>
                <a:r>
                  <a:rPr lang="en-US" dirty="0"/>
                  <a:t>For example, columns could be calorie intake and minutes exercised per day.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0CC8A6-E0F8-4160-9C0D-AD58FEE87F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24912"/>
                <a:ext cx="4318705" cy="4918732"/>
              </a:xfrm>
              <a:blipFill>
                <a:blip r:embed="rId2"/>
                <a:stretch>
                  <a:fillRect l="-2116" t="-2974" r="-1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1E378D13-74B4-4BE6-AC59-BEF395C7E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</p:spPr>
        <p:txBody>
          <a:bodyPr/>
          <a:lstStyle/>
          <a:p>
            <a:r>
              <a:rPr lang="en-US" dirty="0"/>
              <a:t>Optimizing the Loss Geometrically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1025682-D9A0-428C-BD28-37E96CBA2FFC}"/>
              </a:ext>
            </a:extLst>
          </p:cNvPr>
          <p:cNvCxnSpPr/>
          <p:nvPr/>
        </p:nvCxnSpPr>
        <p:spPr>
          <a:xfrm flipV="1">
            <a:off x="7502363" y="4308293"/>
            <a:ext cx="956207" cy="902623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09B3E5C-2A46-46EC-879B-62932F155630}"/>
              </a:ext>
            </a:extLst>
          </p:cNvPr>
          <p:cNvCxnSpPr/>
          <p:nvPr/>
        </p:nvCxnSpPr>
        <p:spPr>
          <a:xfrm flipH="1">
            <a:off x="7502363" y="5210915"/>
            <a:ext cx="1" cy="1331462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EA4287C-6826-4328-94A6-9970D17A9E18}"/>
              </a:ext>
            </a:extLst>
          </p:cNvPr>
          <p:cNvCxnSpPr/>
          <p:nvPr/>
        </p:nvCxnSpPr>
        <p:spPr>
          <a:xfrm>
            <a:off x="7523068" y="5206151"/>
            <a:ext cx="2384453" cy="4764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D434F6-ED24-4AF6-BA32-5956B2062765}"/>
              </a:ext>
            </a:extLst>
          </p:cNvPr>
          <p:cNvCxnSpPr/>
          <p:nvPr/>
        </p:nvCxnSpPr>
        <p:spPr>
          <a:xfrm flipV="1">
            <a:off x="7502363" y="2216885"/>
            <a:ext cx="0" cy="2994032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D99485E-FB49-4F0E-9407-A454B6892695}"/>
              </a:ext>
            </a:extLst>
          </p:cNvPr>
          <p:cNvCxnSpPr/>
          <p:nvPr/>
        </p:nvCxnSpPr>
        <p:spPr>
          <a:xfrm flipH="1">
            <a:off x="5951666" y="5210917"/>
            <a:ext cx="1550697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E75740A-D7A5-4031-AD19-8D566D4848AB}"/>
              </a:ext>
            </a:extLst>
          </p:cNvPr>
          <p:cNvCxnSpPr/>
          <p:nvPr/>
        </p:nvCxnSpPr>
        <p:spPr>
          <a:xfrm flipH="1">
            <a:off x="6266183" y="5221847"/>
            <a:ext cx="1234640" cy="1088062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0E95FD-4B5B-456E-988B-834F4D51582A}"/>
              </a:ext>
            </a:extLst>
          </p:cNvPr>
          <p:cNvGrpSpPr/>
          <p:nvPr/>
        </p:nvGrpSpPr>
        <p:grpSpPr>
          <a:xfrm>
            <a:off x="7523069" y="2004038"/>
            <a:ext cx="1834678" cy="3202114"/>
            <a:chOff x="2336853" y="2319661"/>
            <a:chExt cx="1834678" cy="3202114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0DE8BBD-7D5A-4B17-B552-A8C6CE63CB66}"/>
                </a:ext>
              </a:extLst>
            </p:cNvPr>
            <p:cNvCxnSpPr/>
            <p:nvPr/>
          </p:nvCxnSpPr>
          <p:spPr>
            <a:xfrm flipV="1">
              <a:off x="2336853" y="2614464"/>
              <a:ext cx="1834678" cy="290731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16A3B48-7174-4F64-A12F-A64883807BB7}"/>
                </a:ext>
              </a:extLst>
            </p:cNvPr>
            <p:cNvSpPr txBox="1"/>
            <p:nvPr/>
          </p:nvSpPr>
          <p:spPr>
            <a:xfrm>
              <a:off x="3670822" y="2319661"/>
              <a:ext cx="45717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Y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EF40BAA8-8FCE-4D6C-8B6B-B1EBB2BE071C}"/>
              </a:ext>
            </a:extLst>
          </p:cNvPr>
          <p:cNvSpPr txBox="1"/>
          <p:nvPr/>
        </p:nvSpPr>
        <p:spPr>
          <a:xfrm>
            <a:off x="5840156" y="1969303"/>
            <a:ext cx="250260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n dimensional space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13FFB292-D986-4191-B254-52DAB035A690}"/>
              </a:ext>
            </a:extLst>
          </p:cNvPr>
          <p:cNvSpPr/>
          <p:nvPr/>
        </p:nvSpPr>
        <p:spPr>
          <a:xfrm rot="1036562">
            <a:off x="5579685" y="3200133"/>
            <a:ext cx="6178408" cy="3229598"/>
          </a:xfrm>
          <a:prstGeom prst="parallelogram">
            <a:avLst>
              <a:gd name="adj" fmla="val 64526"/>
            </a:avLst>
          </a:prstGeom>
          <a:solidFill>
            <a:schemeClr val="accent1">
              <a:alpha val="45000"/>
            </a:schemeClr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89F2DDF-BE76-41EF-A915-7FEB4920E5FD}"/>
              </a:ext>
            </a:extLst>
          </p:cNvPr>
          <p:cNvGrpSpPr/>
          <p:nvPr/>
        </p:nvGrpSpPr>
        <p:grpSpPr>
          <a:xfrm>
            <a:off x="6905281" y="4308293"/>
            <a:ext cx="2337745" cy="1296392"/>
            <a:chOff x="1719065" y="4623916"/>
            <a:chExt cx="2337745" cy="129639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FFC1C3F-9EB5-43E8-864F-77820FB3AE3D}"/>
                </a:ext>
              </a:extLst>
            </p:cNvPr>
            <p:cNvCxnSpPr>
              <a:cxnSpLocks/>
            </p:cNvCxnSpPr>
            <p:nvPr/>
          </p:nvCxnSpPr>
          <p:spPr>
            <a:xfrm>
              <a:off x="2316146" y="5519393"/>
              <a:ext cx="1740664" cy="400915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82D2419-ABEC-4A98-89DC-35ABD7BC9F8F}"/>
                </a:ext>
              </a:extLst>
            </p:cNvPr>
            <p:cNvCxnSpPr/>
            <p:nvPr/>
          </p:nvCxnSpPr>
          <p:spPr>
            <a:xfrm flipH="1" flipV="1">
              <a:off x="1719065" y="4623916"/>
              <a:ext cx="617785" cy="895477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A46CD486-8699-42F1-A558-6F006011E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776" y="4123880"/>
            <a:ext cx="508000" cy="292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93658C8-36C6-470B-9B20-5979D7F73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8403" y="5360379"/>
            <a:ext cx="508000" cy="292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096CECD-5892-4A29-B224-6D3BBE6EB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198680">
            <a:off x="9159510" y="5240655"/>
            <a:ext cx="2489200" cy="279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C647FA8-7462-4723-8A8F-5A0B82FD386F}"/>
              </a:ext>
            </a:extLst>
          </p:cNvPr>
          <p:cNvSpPr txBox="1"/>
          <p:nvPr/>
        </p:nvSpPr>
        <p:spPr>
          <a:xfrm rot="19129246">
            <a:off x="5353654" y="3781495"/>
            <a:ext cx="290816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d dimensional subspace</a:t>
            </a:r>
          </a:p>
        </p:txBody>
      </p:sp>
    </p:spTree>
    <p:extLst>
      <p:ext uri="{BB962C8B-B14F-4D97-AF65-F5344CB8AC3E}">
        <p14:creationId xmlns:p14="http://schemas.microsoft.com/office/powerpoint/2010/main" val="11218667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0CC8A6-E0F8-4160-9C0D-AD58FEE87F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524912"/>
                <a:ext cx="4494773" cy="4918732"/>
              </a:xfrm>
            </p:spPr>
            <p:txBody>
              <a:bodyPr>
                <a:normAutofit/>
              </a:bodyPr>
              <a:lstStyle/>
              <a:p>
                <a:r>
                  <a:rPr lang="en-US" sz="2600" dirty="0"/>
                  <a:t>Picking a parameter vector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600" dirty="0"/>
                  <a:t> is tantamount to making a prediction for every person.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>
                        <a:latin typeface="Cambria Math" panose="02040503050406030204" pitchFamily="18" charset="0"/>
                      </a:rPr>
                      <m:t>Φ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/>
                  <a:t> </a:t>
                </a:r>
                <a:r>
                  <a:rPr lang="en-US" dirty="0"/>
                  <a:t>is effectively a prediction for all N people using guess #1.</a:t>
                </a:r>
                <a:endParaRPr lang="en-US" sz="260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>
                        <a:latin typeface="Cambria Math" panose="02040503050406030204" pitchFamily="18" charset="0"/>
                      </a:rPr>
                      <m:t>Φ</m:t>
                    </m:r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600" dirty="0"/>
                  <a:t> </a:t>
                </a:r>
                <a:r>
                  <a:rPr lang="en-US" dirty="0"/>
                  <a:t>is effectively a prediction for all N people using guess #2.</a:t>
                </a:r>
                <a:endParaRPr lang="en-US" sz="2600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0CC8A6-E0F8-4160-9C0D-AD58FEE87F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524912"/>
                <a:ext cx="4494773" cy="4918732"/>
              </a:xfrm>
              <a:blipFill>
                <a:blip r:embed="rId2"/>
                <a:stretch>
                  <a:fillRect l="-1762" t="-1983" r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1E378D13-74B4-4BE6-AC59-BEF395C7E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</p:spPr>
        <p:txBody>
          <a:bodyPr/>
          <a:lstStyle/>
          <a:p>
            <a:r>
              <a:rPr lang="en-US" dirty="0"/>
              <a:t>Optimizing the Loss Geometrically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1025682-D9A0-428C-BD28-37E96CBA2FFC}"/>
              </a:ext>
            </a:extLst>
          </p:cNvPr>
          <p:cNvCxnSpPr/>
          <p:nvPr/>
        </p:nvCxnSpPr>
        <p:spPr>
          <a:xfrm flipV="1">
            <a:off x="7502363" y="4308293"/>
            <a:ext cx="956207" cy="902623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09B3E5C-2A46-46EC-879B-62932F155630}"/>
              </a:ext>
            </a:extLst>
          </p:cNvPr>
          <p:cNvCxnSpPr/>
          <p:nvPr/>
        </p:nvCxnSpPr>
        <p:spPr>
          <a:xfrm flipH="1">
            <a:off x="7502363" y="5210915"/>
            <a:ext cx="1" cy="1331462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EA4287C-6826-4328-94A6-9970D17A9E18}"/>
              </a:ext>
            </a:extLst>
          </p:cNvPr>
          <p:cNvCxnSpPr/>
          <p:nvPr/>
        </p:nvCxnSpPr>
        <p:spPr>
          <a:xfrm>
            <a:off x="7523068" y="5206151"/>
            <a:ext cx="2384453" cy="4764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D434F6-ED24-4AF6-BA32-5956B2062765}"/>
              </a:ext>
            </a:extLst>
          </p:cNvPr>
          <p:cNvCxnSpPr/>
          <p:nvPr/>
        </p:nvCxnSpPr>
        <p:spPr>
          <a:xfrm flipV="1">
            <a:off x="7502363" y="2216885"/>
            <a:ext cx="0" cy="2994032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D99485E-FB49-4F0E-9407-A454B6892695}"/>
              </a:ext>
            </a:extLst>
          </p:cNvPr>
          <p:cNvCxnSpPr/>
          <p:nvPr/>
        </p:nvCxnSpPr>
        <p:spPr>
          <a:xfrm flipH="1">
            <a:off x="5951666" y="5210917"/>
            <a:ext cx="1550697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E75740A-D7A5-4031-AD19-8D566D4848AB}"/>
              </a:ext>
            </a:extLst>
          </p:cNvPr>
          <p:cNvCxnSpPr/>
          <p:nvPr/>
        </p:nvCxnSpPr>
        <p:spPr>
          <a:xfrm flipH="1">
            <a:off x="6266183" y="5221847"/>
            <a:ext cx="1234640" cy="1088062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0E95FD-4B5B-456E-988B-834F4D51582A}"/>
              </a:ext>
            </a:extLst>
          </p:cNvPr>
          <p:cNvGrpSpPr/>
          <p:nvPr/>
        </p:nvGrpSpPr>
        <p:grpSpPr>
          <a:xfrm>
            <a:off x="7523069" y="2004038"/>
            <a:ext cx="1834678" cy="3202114"/>
            <a:chOff x="2336853" y="2319661"/>
            <a:chExt cx="1834678" cy="3202114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0DE8BBD-7D5A-4B17-B552-A8C6CE63CB66}"/>
                </a:ext>
              </a:extLst>
            </p:cNvPr>
            <p:cNvCxnSpPr/>
            <p:nvPr/>
          </p:nvCxnSpPr>
          <p:spPr>
            <a:xfrm flipV="1">
              <a:off x="2336853" y="2614464"/>
              <a:ext cx="1834678" cy="290731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16A3B48-7174-4F64-A12F-A64883807BB7}"/>
                </a:ext>
              </a:extLst>
            </p:cNvPr>
            <p:cNvSpPr txBox="1"/>
            <p:nvPr/>
          </p:nvSpPr>
          <p:spPr>
            <a:xfrm>
              <a:off x="3670822" y="2319661"/>
              <a:ext cx="45717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Y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EF40BAA8-8FCE-4D6C-8B6B-B1EBB2BE071C}"/>
              </a:ext>
            </a:extLst>
          </p:cNvPr>
          <p:cNvSpPr txBox="1"/>
          <p:nvPr/>
        </p:nvSpPr>
        <p:spPr>
          <a:xfrm>
            <a:off x="5840156" y="1969303"/>
            <a:ext cx="250260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n dimensional space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13FFB292-D986-4191-B254-52DAB035A690}"/>
              </a:ext>
            </a:extLst>
          </p:cNvPr>
          <p:cNvSpPr/>
          <p:nvPr/>
        </p:nvSpPr>
        <p:spPr>
          <a:xfrm rot="1036562">
            <a:off x="5579685" y="3200133"/>
            <a:ext cx="6178408" cy="3229598"/>
          </a:xfrm>
          <a:prstGeom prst="parallelogram">
            <a:avLst>
              <a:gd name="adj" fmla="val 64526"/>
            </a:avLst>
          </a:prstGeom>
          <a:solidFill>
            <a:schemeClr val="accent1">
              <a:alpha val="45000"/>
            </a:schemeClr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89F2DDF-BE76-41EF-A915-7FEB4920E5FD}"/>
              </a:ext>
            </a:extLst>
          </p:cNvPr>
          <p:cNvGrpSpPr/>
          <p:nvPr/>
        </p:nvGrpSpPr>
        <p:grpSpPr>
          <a:xfrm>
            <a:off x="6905281" y="4308293"/>
            <a:ext cx="2337745" cy="1296392"/>
            <a:chOff x="1719065" y="4623916"/>
            <a:chExt cx="2337745" cy="129639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FFC1C3F-9EB5-43E8-864F-77820FB3AE3D}"/>
                </a:ext>
              </a:extLst>
            </p:cNvPr>
            <p:cNvCxnSpPr>
              <a:cxnSpLocks/>
            </p:cNvCxnSpPr>
            <p:nvPr/>
          </p:nvCxnSpPr>
          <p:spPr>
            <a:xfrm>
              <a:off x="2316146" y="5519393"/>
              <a:ext cx="1740664" cy="400915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82D2419-ABEC-4A98-89DC-35ABD7BC9F8F}"/>
                </a:ext>
              </a:extLst>
            </p:cNvPr>
            <p:cNvCxnSpPr/>
            <p:nvPr/>
          </p:nvCxnSpPr>
          <p:spPr>
            <a:xfrm flipH="1" flipV="1">
              <a:off x="1719065" y="4623916"/>
              <a:ext cx="617785" cy="895477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A46CD486-8699-42F1-A558-6F006011E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776" y="4123880"/>
            <a:ext cx="508000" cy="292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93658C8-36C6-470B-9B20-5979D7F73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8403" y="5360379"/>
            <a:ext cx="508000" cy="292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096CECD-5892-4A29-B224-6D3BBE6EB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198680">
            <a:off x="9159510" y="5240655"/>
            <a:ext cx="2489200" cy="279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C647FA8-7462-4723-8A8F-5A0B82FD386F}"/>
              </a:ext>
            </a:extLst>
          </p:cNvPr>
          <p:cNvSpPr txBox="1"/>
          <p:nvPr/>
        </p:nvSpPr>
        <p:spPr>
          <a:xfrm rot="19129246">
            <a:off x="5353654" y="3781495"/>
            <a:ext cx="290816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d dimensional subspace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E35703-5D76-4CCA-9F79-DD232AAEC3A2}"/>
              </a:ext>
            </a:extLst>
          </p:cNvPr>
          <p:cNvCxnSpPr>
            <a:cxnSpLocks/>
          </p:cNvCxnSpPr>
          <p:nvPr/>
        </p:nvCxnSpPr>
        <p:spPr>
          <a:xfrm flipV="1">
            <a:off x="7543768" y="4598347"/>
            <a:ext cx="3234055" cy="597406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0CC3EFD-65C3-4D0B-8A19-CAAC71E82873}"/>
                  </a:ext>
                </a:extLst>
              </p:cNvPr>
              <p:cNvSpPr/>
              <p:nvPr/>
            </p:nvSpPr>
            <p:spPr>
              <a:xfrm>
                <a:off x="10433991" y="4047779"/>
                <a:ext cx="795330" cy="6352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600" smtClean="0">
                          <a:latin typeface="Cambria Math" panose="02040503050406030204" pitchFamily="18" charset="0"/>
                        </a:rPr>
                        <m:t>Φ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0CC3EFD-65C3-4D0B-8A19-CAAC71E828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3991" y="4047779"/>
                <a:ext cx="795330" cy="6352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0E0D865-628C-4E3D-97B2-F30C4E525DEB}"/>
              </a:ext>
            </a:extLst>
          </p:cNvPr>
          <p:cNvCxnSpPr>
            <a:cxnSpLocks/>
          </p:cNvCxnSpPr>
          <p:nvPr/>
        </p:nvCxnSpPr>
        <p:spPr>
          <a:xfrm flipH="1">
            <a:off x="6664817" y="5195220"/>
            <a:ext cx="871218" cy="140520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08B76C9-3594-4868-8FEB-E351AE23D34E}"/>
                  </a:ext>
                </a:extLst>
              </p:cNvPr>
              <p:cNvSpPr/>
              <p:nvPr/>
            </p:nvSpPr>
            <p:spPr>
              <a:xfrm>
                <a:off x="5742282" y="6207590"/>
                <a:ext cx="795330" cy="5250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600" smtClean="0">
                          <a:latin typeface="Cambria Math" panose="02040503050406030204" pitchFamily="18" charset="0"/>
                        </a:rPr>
                        <m:t>Φ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08B76C9-3594-4868-8FEB-E351AE23D3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282" y="6207590"/>
                <a:ext cx="795330" cy="5250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18286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0CC8A6-E0F8-4160-9C0D-AD58FEE87F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524912"/>
                <a:ext cx="4494773" cy="4918732"/>
              </a:xfrm>
            </p:spPr>
            <p:txBody>
              <a:bodyPr>
                <a:normAutofit/>
              </a:bodyPr>
              <a:lstStyle/>
              <a:p>
                <a:r>
                  <a:rPr lang="en-US" sz="2600" dirty="0"/>
                  <a:t>Picking a parameter vector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600" dirty="0"/>
                  <a:t> is tantamount to making a prediction for every person.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>
                        <a:latin typeface="Cambria Math" panose="02040503050406030204" pitchFamily="18" charset="0"/>
                      </a:rPr>
                      <m:t>Φ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/>
                  <a:t> </a:t>
                </a:r>
                <a:r>
                  <a:rPr lang="en-US" dirty="0"/>
                  <a:t>is effectively a prediction for all N people using guess #1.</a:t>
                </a:r>
                <a:endParaRPr lang="en-US" sz="260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>
                        <a:latin typeface="Cambria Math" panose="02040503050406030204" pitchFamily="18" charset="0"/>
                      </a:rPr>
                      <m:t>Φ</m:t>
                    </m:r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600" dirty="0"/>
                  <a:t> </a:t>
                </a:r>
                <a:r>
                  <a:rPr lang="en-US" dirty="0"/>
                  <a:t>is effectively a prediction for all N people using guess #1.</a:t>
                </a:r>
                <a:endParaRPr lang="en-US" sz="2600" dirty="0"/>
              </a:p>
              <a:p>
                <a:pPr lvl="1"/>
                <a:r>
                  <a:rPr lang="en-US" b="1" dirty="0"/>
                  <a:t>Which guess is better?</a:t>
                </a:r>
              </a:p>
              <a:p>
                <a:pPr lvl="1"/>
                <a:r>
                  <a:rPr lang="en-US" b="1" dirty="0"/>
                  <a:t>Where is the optimal solution?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0CC8A6-E0F8-4160-9C0D-AD58FEE87F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524912"/>
                <a:ext cx="4494773" cy="4918732"/>
              </a:xfrm>
              <a:blipFill>
                <a:blip r:embed="rId3"/>
                <a:stretch>
                  <a:fillRect l="-1762" t="-1983" r="-1626" b="-1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1E378D13-74B4-4BE6-AC59-BEF395C7E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</p:spPr>
        <p:txBody>
          <a:bodyPr/>
          <a:lstStyle/>
          <a:p>
            <a:r>
              <a:rPr lang="en-US" dirty="0"/>
              <a:t>Optimizing the Loss Geometrically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1025682-D9A0-428C-BD28-37E96CBA2FFC}"/>
              </a:ext>
            </a:extLst>
          </p:cNvPr>
          <p:cNvCxnSpPr/>
          <p:nvPr/>
        </p:nvCxnSpPr>
        <p:spPr>
          <a:xfrm flipV="1">
            <a:off x="7502363" y="4308293"/>
            <a:ext cx="956207" cy="902623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09B3E5C-2A46-46EC-879B-62932F155630}"/>
              </a:ext>
            </a:extLst>
          </p:cNvPr>
          <p:cNvCxnSpPr/>
          <p:nvPr/>
        </p:nvCxnSpPr>
        <p:spPr>
          <a:xfrm flipH="1">
            <a:off x="7502363" y="5210915"/>
            <a:ext cx="1" cy="1331462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EA4287C-6826-4328-94A6-9970D17A9E18}"/>
              </a:ext>
            </a:extLst>
          </p:cNvPr>
          <p:cNvCxnSpPr/>
          <p:nvPr/>
        </p:nvCxnSpPr>
        <p:spPr>
          <a:xfrm>
            <a:off x="7523068" y="5206151"/>
            <a:ext cx="2384453" cy="4764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D434F6-ED24-4AF6-BA32-5956B2062765}"/>
              </a:ext>
            </a:extLst>
          </p:cNvPr>
          <p:cNvCxnSpPr/>
          <p:nvPr/>
        </p:nvCxnSpPr>
        <p:spPr>
          <a:xfrm flipV="1">
            <a:off x="7502363" y="2216885"/>
            <a:ext cx="0" cy="2994032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D99485E-FB49-4F0E-9407-A454B6892695}"/>
              </a:ext>
            </a:extLst>
          </p:cNvPr>
          <p:cNvCxnSpPr/>
          <p:nvPr/>
        </p:nvCxnSpPr>
        <p:spPr>
          <a:xfrm flipH="1">
            <a:off x="5951666" y="5210917"/>
            <a:ext cx="1550697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E75740A-D7A5-4031-AD19-8D566D4848AB}"/>
              </a:ext>
            </a:extLst>
          </p:cNvPr>
          <p:cNvCxnSpPr/>
          <p:nvPr/>
        </p:nvCxnSpPr>
        <p:spPr>
          <a:xfrm flipH="1">
            <a:off x="6266183" y="5221847"/>
            <a:ext cx="1234640" cy="1088062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0E95FD-4B5B-456E-988B-834F4D51582A}"/>
              </a:ext>
            </a:extLst>
          </p:cNvPr>
          <p:cNvGrpSpPr/>
          <p:nvPr/>
        </p:nvGrpSpPr>
        <p:grpSpPr>
          <a:xfrm>
            <a:off x="7523069" y="2004038"/>
            <a:ext cx="1834678" cy="3202114"/>
            <a:chOff x="2336853" y="2319661"/>
            <a:chExt cx="1834678" cy="3202114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0DE8BBD-7D5A-4B17-B552-A8C6CE63CB66}"/>
                </a:ext>
              </a:extLst>
            </p:cNvPr>
            <p:cNvCxnSpPr/>
            <p:nvPr/>
          </p:nvCxnSpPr>
          <p:spPr>
            <a:xfrm flipV="1">
              <a:off x="2336853" y="2614464"/>
              <a:ext cx="1834678" cy="290731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16A3B48-7174-4F64-A12F-A64883807BB7}"/>
                </a:ext>
              </a:extLst>
            </p:cNvPr>
            <p:cNvSpPr txBox="1"/>
            <p:nvPr/>
          </p:nvSpPr>
          <p:spPr>
            <a:xfrm>
              <a:off x="3670822" y="2319661"/>
              <a:ext cx="45717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Y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EF40BAA8-8FCE-4D6C-8B6B-B1EBB2BE071C}"/>
              </a:ext>
            </a:extLst>
          </p:cNvPr>
          <p:cNvSpPr txBox="1"/>
          <p:nvPr/>
        </p:nvSpPr>
        <p:spPr>
          <a:xfrm>
            <a:off x="5840156" y="1969303"/>
            <a:ext cx="250260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n dimensional space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13FFB292-D986-4191-B254-52DAB035A690}"/>
              </a:ext>
            </a:extLst>
          </p:cNvPr>
          <p:cNvSpPr/>
          <p:nvPr/>
        </p:nvSpPr>
        <p:spPr>
          <a:xfrm rot="1036562">
            <a:off x="5579685" y="3200133"/>
            <a:ext cx="6178408" cy="3229598"/>
          </a:xfrm>
          <a:prstGeom prst="parallelogram">
            <a:avLst>
              <a:gd name="adj" fmla="val 64526"/>
            </a:avLst>
          </a:prstGeom>
          <a:solidFill>
            <a:schemeClr val="accent1">
              <a:alpha val="45000"/>
            </a:schemeClr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89F2DDF-BE76-41EF-A915-7FEB4920E5FD}"/>
              </a:ext>
            </a:extLst>
          </p:cNvPr>
          <p:cNvGrpSpPr/>
          <p:nvPr/>
        </p:nvGrpSpPr>
        <p:grpSpPr>
          <a:xfrm>
            <a:off x="6905281" y="4308293"/>
            <a:ext cx="2337745" cy="1296392"/>
            <a:chOff x="1719065" y="4623916"/>
            <a:chExt cx="2337745" cy="129639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FFC1C3F-9EB5-43E8-864F-77820FB3AE3D}"/>
                </a:ext>
              </a:extLst>
            </p:cNvPr>
            <p:cNvCxnSpPr>
              <a:cxnSpLocks/>
            </p:cNvCxnSpPr>
            <p:nvPr/>
          </p:nvCxnSpPr>
          <p:spPr>
            <a:xfrm>
              <a:off x="2316146" y="5519393"/>
              <a:ext cx="1740664" cy="400915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82D2419-ABEC-4A98-89DC-35ABD7BC9F8F}"/>
                </a:ext>
              </a:extLst>
            </p:cNvPr>
            <p:cNvCxnSpPr/>
            <p:nvPr/>
          </p:nvCxnSpPr>
          <p:spPr>
            <a:xfrm flipH="1" flipV="1">
              <a:off x="1719065" y="4623916"/>
              <a:ext cx="617785" cy="895477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A46CD486-8699-42F1-A558-6F006011E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776" y="4123880"/>
            <a:ext cx="508000" cy="292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93658C8-36C6-470B-9B20-5979D7F73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8403" y="5360379"/>
            <a:ext cx="508000" cy="292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096CECD-5892-4A29-B224-6D3BBE6EB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198680">
            <a:off x="9159510" y="5240655"/>
            <a:ext cx="2489200" cy="279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C647FA8-7462-4723-8A8F-5A0B82FD386F}"/>
              </a:ext>
            </a:extLst>
          </p:cNvPr>
          <p:cNvSpPr txBox="1"/>
          <p:nvPr/>
        </p:nvSpPr>
        <p:spPr>
          <a:xfrm rot="19129246">
            <a:off x="5353654" y="3781495"/>
            <a:ext cx="290816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d dimensional subspace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E35703-5D76-4CCA-9F79-DD232AAEC3A2}"/>
              </a:ext>
            </a:extLst>
          </p:cNvPr>
          <p:cNvCxnSpPr>
            <a:cxnSpLocks/>
          </p:cNvCxnSpPr>
          <p:nvPr/>
        </p:nvCxnSpPr>
        <p:spPr>
          <a:xfrm flipV="1">
            <a:off x="7543768" y="4598347"/>
            <a:ext cx="3234055" cy="597406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0CC3EFD-65C3-4D0B-8A19-CAAC71E82873}"/>
                  </a:ext>
                </a:extLst>
              </p:cNvPr>
              <p:cNvSpPr/>
              <p:nvPr/>
            </p:nvSpPr>
            <p:spPr>
              <a:xfrm>
                <a:off x="10433991" y="4047779"/>
                <a:ext cx="795330" cy="6352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600" smtClean="0">
                          <a:latin typeface="Cambria Math" panose="02040503050406030204" pitchFamily="18" charset="0"/>
                        </a:rPr>
                        <m:t>Φ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0CC3EFD-65C3-4D0B-8A19-CAAC71E828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3991" y="4047779"/>
                <a:ext cx="795330" cy="6352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6B3B740-99F8-4ECF-BC32-91BE55C37477}"/>
              </a:ext>
            </a:extLst>
          </p:cNvPr>
          <p:cNvCxnSpPr>
            <a:cxnSpLocks/>
          </p:cNvCxnSpPr>
          <p:nvPr/>
        </p:nvCxnSpPr>
        <p:spPr>
          <a:xfrm flipH="1">
            <a:off x="6664817" y="5195220"/>
            <a:ext cx="871218" cy="140520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3060FD2-8EA8-44E3-A89E-F22A20A2E62D}"/>
                  </a:ext>
                </a:extLst>
              </p:cNvPr>
              <p:cNvSpPr/>
              <p:nvPr/>
            </p:nvSpPr>
            <p:spPr>
              <a:xfrm>
                <a:off x="5742282" y="6207590"/>
                <a:ext cx="795330" cy="5250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600" smtClean="0">
                          <a:latin typeface="Cambria Math" panose="02040503050406030204" pitchFamily="18" charset="0"/>
                        </a:rPr>
                        <m:t>Φ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3060FD2-8EA8-44E3-A89E-F22A20A2E6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282" y="6207590"/>
                <a:ext cx="795330" cy="5250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1932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0CC8A6-E0F8-4160-9C0D-AD58FEE87F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524912"/>
                <a:ext cx="4494773" cy="5078406"/>
              </a:xfrm>
            </p:spPr>
            <p:txBody>
              <a:bodyPr>
                <a:normAutofit/>
              </a:bodyPr>
              <a:lstStyle/>
              <a:p>
                <a:r>
                  <a:rPr lang="en-US" sz="2600" dirty="0"/>
                  <a:t>The best guess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600" dirty="0"/>
                  <a:t> minimizes the length of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600" dirty="0"/>
                  <a:t>, where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6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acc>
                      <m:accPr>
                        <m:chr m:val="̂"/>
                        <m:ctrlP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600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200" dirty="0"/>
                  <a:t> is called the </a:t>
                </a:r>
                <a:r>
                  <a:rPr lang="en-US" sz="2200" dirty="0">
                    <a:solidFill>
                      <a:srgbClr val="C00000"/>
                    </a:solidFill>
                  </a:rPr>
                  <a:t>residual</a:t>
                </a:r>
                <a:r>
                  <a:rPr lang="en-US" sz="2200" dirty="0"/>
                  <a:t>.</a:t>
                </a:r>
              </a:p>
              <a:p>
                <a:r>
                  <a:rPr lang="en-US" sz="2600" dirty="0"/>
                  <a:t>This length is minimized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Φ</m:t>
                    </m:r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600" dirty="0"/>
                  <a:t> is the projection of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/>
                  <a:t> onto the </a:t>
                </a:r>
                <a:r>
                  <a:rPr lang="en-US" sz="2600" dirty="0">
                    <a:solidFill>
                      <a:srgbClr val="0070C0"/>
                    </a:solidFill>
                  </a:rPr>
                  <a:t>subspace</a:t>
                </a:r>
                <a:r>
                  <a:rPr lang="en-US" sz="2600" dirty="0"/>
                  <a:t>!</a:t>
                </a:r>
              </a:p>
              <a:p>
                <a:pPr lvl="1"/>
                <a:r>
                  <a:rPr lang="en-US" sz="2200" dirty="0"/>
                  <a:t>In other words, if the </a:t>
                </a:r>
                <a:r>
                  <a:rPr lang="en-US" sz="2200" dirty="0">
                    <a:solidFill>
                      <a:srgbClr val="C00000"/>
                    </a:solidFill>
                  </a:rPr>
                  <a:t>residual</a:t>
                </a:r>
                <a:r>
                  <a:rPr lang="en-US" sz="2200" dirty="0"/>
                  <a:t> is orthogonal to the </a:t>
                </a:r>
                <a:r>
                  <a:rPr lang="en-US" sz="2200" dirty="0">
                    <a:solidFill>
                      <a:schemeClr val="accent1">
                        <a:lumMod val="75000"/>
                      </a:schemeClr>
                    </a:solidFill>
                  </a:rPr>
                  <a:t>basis vectors of the subspace</a:t>
                </a:r>
                <a:r>
                  <a:rPr lang="en-US" sz="2200" dirty="0"/>
                  <a:t>, then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200" dirty="0"/>
                  <a:t> is optimal.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0CC8A6-E0F8-4160-9C0D-AD58FEE87F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524912"/>
                <a:ext cx="4494773" cy="5078406"/>
              </a:xfrm>
              <a:blipFill>
                <a:blip r:embed="rId2"/>
                <a:stretch>
                  <a:fillRect l="-1762" t="-1561" r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1E378D13-74B4-4BE6-AC59-BEF395C7E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</p:spPr>
        <p:txBody>
          <a:bodyPr/>
          <a:lstStyle/>
          <a:p>
            <a:r>
              <a:rPr lang="en-US" dirty="0"/>
              <a:t>Optimizing the Loss Geometrically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1025682-D9A0-428C-BD28-37E96CBA2FFC}"/>
              </a:ext>
            </a:extLst>
          </p:cNvPr>
          <p:cNvCxnSpPr/>
          <p:nvPr/>
        </p:nvCxnSpPr>
        <p:spPr>
          <a:xfrm flipV="1">
            <a:off x="7502363" y="4308293"/>
            <a:ext cx="956207" cy="902623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09B3E5C-2A46-46EC-879B-62932F155630}"/>
              </a:ext>
            </a:extLst>
          </p:cNvPr>
          <p:cNvCxnSpPr/>
          <p:nvPr/>
        </p:nvCxnSpPr>
        <p:spPr>
          <a:xfrm flipH="1">
            <a:off x="7502363" y="5210915"/>
            <a:ext cx="1" cy="1331462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EA4287C-6826-4328-94A6-9970D17A9E18}"/>
              </a:ext>
            </a:extLst>
          </p:cNvPr>
          <p:cNvCxnSpPr/>
          <p:nvPr/>
        </p:nvCxnSpPr>
        <p:spPr>
          <a:xfrm>
            <a:off x="7523068" y="5206151"/>
            <a:ext cx="2384453" cy="4764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D434F6-ED24-4AF6-BA32-5956B2062765}"/>
              </a:ext>
            </a:extLst>
          </p:cNvPr>
          <p:cNvCxnSpPr/>
          <p:nvPr/>
        </p:nvCxnSpPr>
        <p:spPr>
          <a:xfrm flipV="1">
            <a:off x="7502363" y="2216885"/>
            <a:ext cx="0" cy="2994032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D99485E-FB49-4F0E-9407-A454B6892695}"/>
              </a:ext>
            </a:extLst>
          </p:cNvPr>
          <p:cNvCxnSpPr/>
          <p:nvPr/>
        </p:nvCxnSpPr>
        <p:spPr>
          <a:xfrm flipH="1">
            <a:off x="5951666" y="5210917"/>
            <a:ext cx="1550697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E75740A-D7A5-4031-AD19-8D566D4848AB}"/>
              </a:ext>
            </a:extLst>
          </p:cNvPr>
          <p:cNvCxnSpPr/>
          <p:nvPr/>
        </p:nvCxnSpPr>
        <p:spPr>
          <a:xfrm flipH="1">
            <a:off x="6266183" y="5221847"/>
            <a:ext cx="1234640" cy="1088062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0E95FD-4B5B-456E-988B-834F4D51582A}"/>
              </a:ext>
            </a:extLst>
          </p:cNvPr>
          <p:cNvGrpSpPr/>
          <p:nvPr/>
        </p:nvGrpSpPr>
        <p:grpSpPr>
          <a:xfrm>
            <a:off x="7523069" y="2004038"/>
            <a:ext cx="1834678" cy="3202114"/>
            <a:chOff x="2336853" y="2319661"/>
            <a:chExt cx="1834678" cy="3202114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0DE8BBD-7D5A-4B17-B552-A8C6CE63CB66}"/>
                </a:ext>
              </a:extLst>
            </p:cNvPr>
            <p:cNvCxnSpPr/>
            <p:nvPr/>
          </p:nvCxnSpPr>
          <p:spPr>
            <a:xfrm flipV="1">
              <a:off x="2336853" y="2614464"/>
              <a:ext cx="1834678" cy="290731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16A3B48-7174-4F64-A12F-A64883807BB7}"/>
                </a:ext>
              </a:extLst>
            </p:cNvPr>
            <p:cNvSpPr txBox="1"/>
            <p:nvPr/>
          </p:nvSpPr>
          <p:spPr>
            <a:xfrm>
              <a:off x="3670822" y="2319661"/>
              <a:ext cx="45717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Y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EF40BAA8-8FCE-4D6C-8B6B-B1EBB2BE071C}"/>
              </a:ext>
            </a:extLst>
          </p:cNvPr>
          <p:cNvSpPr txBox="1"/>
          <p:nvPr/>
        </p:nvSpPr>
        <p:spPr>
          <a:xfrm>
            <a:off x="5840156" y="1969303"/>
            <a:ext cx="250260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n dimensional space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13FFB292-D986-4191-B254-52DAB035A690}"/>
              </a:ext>
            </a:extLst>
          </p:cNvPr>
          <p:cNvSpPr/>
          <p:nvPr/>
        </p:nvSpPr>
        <p:spPr>
          <a:xfrm rot="1036562">
            <a:off x="5579685" y="3200133"/>
            <a:ext cx="6178408" cy="3229598"/>
          </a:xfrm>
          <a:prstGeom prst="parallelogram">
            <a:avLst>
              <a:gd name="adj" fmla="val 64526"/>
            </a:avLst>
          </a:prstGeom>
          <a:solidFill>
            <a:schemeClr val="accent1">
              <a:alpha val="45000"/>
            </a:schemeClr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89F2DDF-BE76-41EF-A915-7FEB4920E5FD}"/>
              </a:ext>
            </a:extLst>
          </p:cNvPr>
          <p:cNvGrpSpPr/>
          <p:nvPr/>
        </p:nvGrpSpPr>
        <p:grpSpPr>
          <a:xfrm>
            <a:off x="6905281" y="4308293"/>
            <a:ext cx="2337745" cy="1296392"/>
            <a:chOff x="1719065" y="4623916"/>
            <a:chExt cx="2337745" cy="129639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FFC1C3F-9EB5-43E8-864F-77820FB3AE3D}"/>
                </a:ext>
              </a:extLst>
            </p:cNvPr>
            <p:cNvCxnSpPr>
              <a:cxnSpLocks/>
            </p:cNvCxnSpPr>
            <p:nvPr/>
          </p:nvCxnSpPr>
          <p:spPr>
            <a:xfrm>
              <a:off x="2316146" y="5519393"/>
              <a:ext cx="1740664" cy="400915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82D2419-ABEC-4A98-89DC-35ABD7BC9F8F}"/>
                </a:ext>
              </a:extLst>
            </p:cNvPr>
            <p:cNvCxnSpPr/>
            <p:nvPr/>
          </p:nvCxnSpPr>
          <p:spPr>
            <a:xfrm flipH="1" flipV="1">
              <a:off x="1719065" y="4623916"/>
              <a:ext cx="617785" cy="895477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A46CD486-8699-42F1-A558-6F006011E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776" y="4123880"/>
            <a:ext cx="508000" cy="292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93658C8-36C6-470B-9B20-5979D7F73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8403" y="5360379"/>
            <a:ext cx="508000" cy="292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096CECD-5892-4A29-B224-6D3BBE6EB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198680">
            <a:off x="9159510" y="5240655"/>
            <a:ext cx="2489200" cy="279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C647FA8-7462-4723-8A8F-5A0B82FD386F}"/>
              </a:ext>
            </a:extLst>
          </p:cNvPr>
          <p:cNvSpPr txBox="1"/>
          <p:nvPr/>
        </p:nvSpPr>
        <p:spPr>
          <a:xfrm rot="19129246">
            <a:off x="5353654" y="3781495"/>
            <a:ext cx="290816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d dimensional subspace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E35703-5D76-4CCA-9F79-DD232AAEC3A2}"/>
              </a:ext>
            </a:extLst>
          </p:cNvPr>
          <p:cNvCxnSpPr>
            <a:cxnSpLocks/>
          </p:cNvCxnSpPr>
          <p:nvPr/>
        </p:nvCxnSpPr>
        <p:spPr>
          <a:xfrm flipV="1">
            <a:off x="7543768" y="4598347"/>
            <a:ext cx="3234055" cy="597406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0CC3EFD-65C3-4D0B-8A19-CAAC71E82873}"/>
                  </a:ext>
                </a:extLst>
              </p:cNvPr>
              <p:cNvSpPr/>
              <p:nvPr/>
            </p:nvSpPr>
            <p:spPr>
              <a:xfrm>
                <a:off x="10433991" y="4047779"/>
                <a:ext cx="795330" cy="6352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600" smtClean="0">
                          <a:latin typeface="Cambria Math" panose="02040503050406030204" pitchFamily="18" charset="0"/>
                        </a:rPr>
                        <m:t>Φ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0CC3EFD-65C3-4D0B-8A19-CAAC71E828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3991" y="4047779"/>
                <a:ext cx="795330" cy="6352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8D823F4-8023-4F35-860E-48303D681795}"/>
              </a:ext>
            </a:extLst>
          </p:cNvPr>
          <p:cNvCxnSpPr/>
          <p:nvPr/>
        </p:nvCxnSpPr>
        <p:spPr>
          <a:xfrm flipV="1">
            <a:off x="7523066" y="4248049"/>
            <a:ext cx="1834681" cy="96286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Freeform 96">
            <a:extLst>
              <a:ext uri="{FF2B5EF4-FFF2-40B4-BE49-F238E27FC236}">
                <a16:creationId xmlns:a16="http://schemas.microsoft.com/office/drawing/2014/main" id="{64168E7C-E3F2-40C3-A7DF-79CBEF39AF38}"/>
              </a:ext>
            </a:extLst>
          </p:cNvPr>
          <p:cNvSpPr/>
          <p:nvPr/>
        </p:nvSpPr>
        <p:spPr>
          <a:xfrm>
            <a:off x="9045074" y="3901920"/>
            <a:ext cx="306658" cy="501395"/>
          </a:xfrm>
          <a:custGeom>
            <a:avLst/>
            <a:gdLst>
              <a:gd name="connsiteX0" fmla="*/ 306658 w 306658"/>
              <a:gd name="connsiteY0" fmla="*/ 0 h 496229"/>
              <a:gd name="connsiteX1" fmla="*/ 0 w 306658"/>
              <a:gd name="connsiteY1" fmla="*/ 161692 h 496229"/>
              <a:gd name="connsiteX2" fmla="*/ 22302 w 306658"/>
              <a:gd name="connsiteY2" fmla="*/ 496229 h 496229"/>
              <a:gd name="connsiteX0" fmla="*/ 306658 w 306658"/>
              <a:gd name="connsiteY0" fmla="*/ 0 h 501395"/>
              <a:gd name="connsiteX1" fmla="*/ 0 w 306658"/>
              <a:gd name="connsiteY1" fmla="*/ 161692 h 501395"/>
              <a:gd name="connsiteX2" fmla="*/ 1638 w 306658"/>
              <a:gd name="connsiteY2" fmla="*/ 501395 h 501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658" h="501395">
                <a:moveTo>
                  <a:pt x="306658" y="0"/>
                </a:moveTo>
                <a:lnTo>
                  <a:pt x="0" y="161692"/>
                </a:lnTo>
                <a:lnTo>
                  <a:pt x="1638" y="501395"/>
                </a:lnTo>
              </a:path>
            </a:pathLst>
          </a:custGeom>
          <a:ln w="38100"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BE1C3EA-3CF5-4F6E-80B0-80F71E1738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0953" y="4272385"/>
            <a:ext cx="342900" cy="292100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E3AF408D-717A-4AEB-B82A-7AE1A2D1E227}"/>
              </a:ext>
            </a:extLst>
          </p:cNvPr>
          <p:cNvGrpSpPr/>
          <p:nvPr/>
        </p:nvGrpSpPr>
        <p:grpSpPr>
          <a:xfrm>
            <a:off x="9351732" y="2355566"/>
            <a:ext cx="1323669" cy="1906421"/>
            <a:chOff x="4609929" y="835623"/>
            <a:chExt cx="1323669" cy="1906421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4337218-5252-4777-B552-D4BBBC6C24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09929" y="835623"/>
              <a:ext cx="0" cy="1906421"/>
            </a:xfrm>
            <a:prstGeom prst="straightConnector1">
              <a:avLst/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50884C0-E827-49A9-9E66-F3D43EA89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88998" y="1247933"/>
              <a:ext cx="1244600" cy="5461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3A630D4-697A-4E79-B782-D523973BD66F}"/>
              </a:ext>
            </a:extLst>
          </p:cNvPr>
          <p:cNvSpPr txBox="1"/>
          <p:nvPr/>
        </p:nvSpPr>
        <p:spPr>
          <a:xfrm>
            <a:off x="85916" y="6306128"/>
            <a:ext cx="374351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More on this in discussion!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96DE0DF-2A29-4001-87CB-16F1F2832559}"/>
              </a:ext>
            </a:extLst>
          </p:cNvPr>
          <p:cNvCxnSpPr/>
          <p:nvPr/>
        </p:nvCxnSpPr>
        <p:spPr>
          <a:xfrm flipV="1">
            <a:off x="294572" y="5062544"/>
            <a:ext cx="1215109" cy="124736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953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49582" y="919929"/>
            <a:ext cx="3732112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5400" dirty="0"/>
              <a:t>Regression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798444" y="2163203"/>
            <a:ext cx="10515600" cy="4188013"/>
          </a:xfrm>
        </p:spPr>
        <p:txBody>
          <a:bodyPr/>
          <a:lstStyle/>
          <a:p>
            <a:r>
              <a:rPr lang="en-US" dirty="0"/>
              <a:t>Estimating relationship between X and Y.</a:t>
            </a:r>
          </a:p>
          <a:p>
            <a:pPr lvl="1"/>
            <a:r>
              <a:rPr lang="en-US" dirty="0"/>
              <a:t>Y is a quantitative value. </a:t>
            </a:r>
          </a:p>
          <a:p>
            <a:pPr lvl="1"/>
            <a:r>
              <a:rPr lang="en-US" dirty="0"/>
              <a:t>X can be almost anything …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D06E0B-F8A9-0648-8C6D-03471BD69A59}"/>
              </a:ext>
            </a:extLst>
          </p:cNvPr>
          <p:cNvGrpSpPr/>
          <p:nvPr/>
        </p:nvGrpSpPr>
        <p:grpSpPr>
          <a:xfrm>
            <a:off x="2089569" y="3429900"/>
            <a:ext cx="8220919" cy="2921316"/>
            <a:chOff x="2540907" y="3429900"/>
            <a:chExt cx="8220919" cy="2921316"/>
          </a:xfrm>
        </p:grpSpPr>
        <p:sp>
          <p:nvSpPr>
            <p:cNvPr id="20" name="TextBox 19"/>
            <p:cNvSpPr txBox="1"/>
            <p:nvPr/>
          </p:nvSpPr>
          <p:spPr>
            <a:xfrm>
              <a:off x="3575438" y="3429900"/>
              <a:ext cx="606256" cy="92333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5400" dirty="0"/>
                <a:t>X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515207" y="4024366"/>
              <a:ext cx="606256" cy="92333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5400" dirty="0"/>
                <a:t>Y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DE7CA1F-340B-DD44-A24E-9C3C26DB4733}"/>
                </a:ext>
              </a:extLst>
            </p:cNvPr>
            <p:cNvGrpSpPr/>
            <p:nvPr/>
          </p:nvGrpSpPr>
          <p:grpSpPr>
            <a:xfrm>
              <a:off x="2540907" y="4100501"/>
              <a:ext cx="8220919" cy="2250715"/>
              <a:chOff x="2540907" y="4100501"/>
              <a:chExt cx="8220919" cy="2250715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2540907" y="4100501"/>
                <a:ext cx="8220919" cy="2250715"/>
                <a:chOff x="1189469" y="1780359"/>
                <a:chExt cx="9621965" cy="2634292"/>
              </a:xfrm>
            </p:grpSpPr>
            <p:sp>
              <p:nvSpPr>
                <p:cNvPr id="9" name="Freeform 8"/>
                <p:cNvSpPr/>
                <p:nvPr/>
              </p:nvSpPr>
              <p:spPr>
                <a:xfrm>
                  <a:off x="1189469" y="1780359"/>
                  <a:ext cx="3739274" cy="2634292"/>
                </a:xfrm>
                <a:custGeom>
                  <a:avLst/>
                  <a:gdLst>
                    <a:gd name="connsiteX0" fmla="*/ 764836 w 3739274"/>
                    <a:gd name="connsiteY0" fmla="*/ 1751736 h 2634292"/>
                    <a:gd name="connsiteX1" fmla="*/ 47660 w 3739274"/>
                    <a:gd name="connsiteY1" fmla="*/ 353242 h 2634292"/>
                    <a:gd name="connsiteX2" fmla="*/ 2055754 w 3739274"/>
                    <a:gd name="connsiteY2" fmla="*/ 460818 h 2634292"/>
                    <a:gd name="connsiteX3" fmla="*/ 2988083 w 3739274"/>
                    <a:gd name="connsiteY3" fmla="*/ 102230 h 2634292"/>
                    <a:gd name="connsiteX4" fmla="*/ 3723189 w 3739274"/>
                    <a:gd name="connsiteY4" fmla="*/ 2576489 h 2634292"/>
                    <a:gd name="connsiteX5" fmla="*/ 2270907 w 3739274"/>
                    <a:gd name="connsiteY5" fmla="*/ 1841383 h 2634292"/>
                    <a:gd name="connsiteX6" fmla="*/ 764836 w 3739274"/>
                    <a:gd name="connsiteY6" fmla="*/ 1751736 h 26342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39274" h="2634292">
                      <a:moveTo>
                        <a:pt x="764836" y="1751736"/>
                      </a:moveTo>
                      <a:cubicBezTo>
                        <a:pt x="394295" y="1503713"/>
                        <a:pt x="-167493" y="568395"/>
                        <a:pt x="47660" y="353242"/>
                      </a:cubicBezTo>
                      <a:cubicBezTo>
                        <a:pt x="262813" y="138089"/>
                        <a:pt x="1565684" y="502653"/>
                        <a:pt x="2055754" y="460818"/>
                      </a:cubicBezTo>
                      <a:cubicBezTo>
                        <a:pt x="2545824" y="418983"/>
                        <a:pt x="2710177" y="-250382"/>
                        <a:pt x="2988083" y="102230"/>
                      </a:cubicBezTo>
                      <a:cubicBezTo>
                        <a:pt x="3265989" y="454842"/>
                        <a:pt x="3842718" y="2286630"/>
                        <a:pt x="3723189" y="2576489"/>
                      </a:cubicBezTo>
                      <a:cubicBezTo>
                        <a:pt x="3603660" y="2866348"/>
                        <a:pt x="2757989" y="1978842"/>
                        <a:pt x="2270907" y="1841383"/>
                      </a:cubicBezTo>
                      <a:cubicBezTo>
                        <a:pt x="1783825" y="1703924"/>
                        <a:pt x="1135377" y="1999759"/>
                        <a:pt x="764836" y="1751736"/>
                      </a:cubicBezTo>
                      <a:close/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dirty="0"/>
                    <a:t>Domain</a:t>
                  </a:r>
                </a:p>
              </p:txBody>
            </p:sp>
            <p:sp>
              <p:nvSpPr>
                <p:cNvPr id="10" name="Freeform 9"/>
                <p:cNvSpPr/>
                <p:nvPr/>
              </p:nvSpPr>
              <p:spPr>
                <a:xfrm>
                  <a:off x="4105834" y="1994846"/>
                  <a:ext cx="4625789" cy="881729"/>
                </a:xfrm>
                <a:custGeom>
                  <a:avLst/>
                  <a:gdLst>
                    <a:gd name="connsiteX0" fmla="*/ 0 w 4177553"/>
                    <a:gd name="connsiteY0" fmla="*/ 860919 h 860919"/>
                    <a:gd name="connsiteX1" fmla="*/ 2259106 w 4177553"/>
                    <a:gd name="connsiteY1" fmla="*/ 307 h 860919"/>
                    <a:gd name="connsiteX2" fmla="*/ 4177553 w 4177553"/>
                    <a:gd name="connsiteY2" fmla="*/ 753342 h 860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177553" h="860919">
                      <a:moveTo>
                        <a:pt x="0" y="860919"/>
                      </a:moveTo>
                      <a:cubicBezTo>
                        <a:pt x="781423" y="439577"/>
                        <a:pt x="1562847" y="18236"/>
                        <a:pt x="2259106" y="307"/>
                      </a:cubicBezTo>
                      <a:cubicBezTo>
                        <a:pt x="2955365" y="-17622"/>
                        <a:pt x="4177553" y="753342"/>
                        <a:pt x="4177553" y="753342"/>
                      </a:cubicBezTo>
                    </a:path>
                  </a:pathLst>
                </a:custGeom>
                <a:noFill/>
                <a:ln w="92075">
                  <a:solidFill>
                    <a:schemeClr val="tx1">
                      <a:lumMod val="95000"/>
                      <a:lumOff val="5000"/>
                    </a:schemeClr>
                  </a:solidFill>
                  <a:headEnd type="oval"/>
                  <a:tailEnd type="stealth"/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2" name="Group 11"/>
                <p:cNvGrpSpPr/>
                <p:nvPr/>
              </p:nvGrpSpPr>
              <p:grpSpPr>
                <a:xfrm>
                  <a:off x="7586010" y="2941479"/>
                  <a:ext cx="3225424" cy="454709"/>
                  <a:chOff x="7586010" y="3120771"/>
                  <a:chExt cx="3225424" cy="454709"/>
                </a:xfrm>
              </p:grpSpPr>
              <p:cxnSp>
                <p:nvCxnSpPr>
                  <p:cNvPr id="13" name="Straight Arrow Connector 12"/>
                  <p:cNvCxnSpPr/>
                  <p:nvPr/>
                </p:nvCxnSpPr>
                <p:spPr>
                  <a:xfrm>
                    <a:off x="8050305" y="3120771"/>
                    <a:ext cx="2707342" cy="0"/>
                  </a:xfrm>
                  <a:prstGeom prst="straightConnector1">
                    <a:avLst/>
                  </a:prstGeom>
                  <a:ln w="73025">
                    <a:solidFill>
                      <a:schemeClr val="accent4"/>
                    </a:solidFill>
                    <a:headEnd type="stealt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4" name="Picture 13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0392334" y="3359580"/>
                    <a:ext cx="419100" cy="215900"/>
                  </a:xfrm>
                  <a:prstGeom prst="rect">
                    <a:avLst/>
                  </a:prstGeom>
                </p:spPr>
              </p:pic>
              <p:pic>
                <p:nvPicPr>
                  <p:cNvPr id="15" name="Picture 14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586010" y="3359580"/>
                    <a:ext cx="749300" cy="2159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6" name="Oval 15"/>
                <p:cNvSpPr/>
                <p:nvPr/>
              </p:nvSpPr>
              <p:spPr>
                <a:xfrm>
                  <a:off x="8707918" y="2840717"/>
                  <a:ext cx="220930" cy="22093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64EA51EA-C420-C14B-9819-926C1736D6EE}"/>
                  </a:ext>
                </a:extLst>
              </p:cNvPr>
              <p:cNvGrpSpPr/>
              <p:nvPr/>
            </p:nvGrpSpPr>
            <p:grpSpPr>
              <a:xfrm>
                <a:off x="6590401" y="4682339"/>
                <a:ext cx="902811" cy="891145"/>
                <a:chOff x="6590401" y="4682339"/>
                <a:chExt cx="902811" cy="891145"/>
              </a:xfrm>
            </p:grpSpPr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AE2ADAD9-D115-E048-A6AE-344A910A0E23}"/>
                    </a:ext>
                  </a:extLst>
                </p:cNvPr>
                <p:cNvSpPr txBox="1"/>
                <p:nvPr/>
              </p:nvSpPr>
              <p:spPr>
                <a:xfrm>
                  <a:off x="6590401" y="5204152"/>
                  <a:ext cx="902811" cy="369332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Model</a:t>
                  </a:r>
                </a:p>
              </p:txBody>
            </p:sp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5F680BB8-7403-314D-A2F4-C7F087024F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45333" y="4682339"/>
                  <a:ext cx="392946" cy="438286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412418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0CC8A6-E0F8-4160-9C0D-AD58FEE87F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524912"/>
                <a:ext cx="4494773" cy="3696935"/>
              </a:xfrm>
            </p:spPr>
            <p:txBody>
              <a:bodyPr>
                <a:normAutofit/>
              </a:bodyPr>
              <a:lstStyle/>
              <a:p>
                <a:r>
                  <a:rPr lang="en-US" sz="2600" dirty="0"/>
                  <a:t>In other words, if the </a:t>
                </a:r>
                <a:r>
                  <a:rPr lang="en-US" sz="2600" dirty="0">
                    <a:solidFill>
                      <a:srgbClr val="C00000"/>
                    </a:solidFill>
                  </a:rPr>
                  <a:t>residual</a:t>
                </a:r>
                <a:r>
                  <a:rPr lang="en-US" sz="2600" dirty="0"/>
                  <a:t> is orthogonal to the </a:t>
                </a:r>
                <a:r>
                  <a:rPr lang="en-US" sz="2600" dirty="0">
                    <a:solidFill>
                      <a:schemeClr val="accent1">
                        <a:lumMod val="75000"/>
                      </a:schemeClr>
                    </a:solidFill>
                  </a:rPr>
                  <a:t>basis vectors of the subspace</a:t>
                </a:r>
                <a:r>
                  <a:rPr lang="en-US" sz="2600" dirty="0"/>
                  <a:t>, then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600" dirty="0"/>
                  <a:t> is optimal. So we need: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0=</m:t>
                    </m:r>
                    <m:d>
                      <m:dPr>
                        <m:ctrl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mtClean="0">
                            <a:solidFill>
                              <a:schemeClr val="accent5"/>
                            </a:solidFill>
                          </a:rPr>
                          <m:t>●</m:t>
                        </m:r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0=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5"/>
                            </a:solidFill>
                          </a:rPr>
                          <m:t>●</m:t>
                        </m:r>
                        <m: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5"/>
                  </a:solidFill>
                </a:endParaRPr>
              </a:p>
              <a:p>
                <a:pPr lvl="1"/>
                <a:r>
                  <a:rPr lang="en-US" dirty="0"/>
                  <a:t>…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0=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5"/>
                            </a:solidFill>
                          </a:rPr>
                          <m:t>●</m:t>
                        </m:r>
                        <m: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2200" dirty="0"/>
              </a:p>
              <a:p>
                <a:pPr marL="457200" lvl="1" indent="0">
                  <a:buNone/>
                </a:pPr>
                <a:endParaRPr lang="en-US" sz="2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0CC8A6-E0F8-4160-9C0D-AD58FEE87F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524912"/>
                <a:ext cx="4494773" cy="3696935"/>
              </a:xfrm>
              <a:blipFill>
                <a:blip r:embed="rId2"/>
                <a:stretch>
                  <a:fillRect l="-1762" t="-2636" r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1E378D13-74B4-4BE6-AC59-BEF395C7E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</p:spPr>
        <p:txBody>
          <a:bodyPr/>
          <a:lstStyle/>
          <a:p>
            <a:r>
              <a:rPr lang="en-US" dirty="0"/>
              <a:t>Optimizing the Loss Geometrically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1025682-D9A0-428C-BD28-37E96CBA2FFC}"/>
              </a:ext>
            </a:extLst>
          </p:cNvPr>
          <p:cNvCxnSpPr/>
          <p:nvPr/>
        </p:nvCxnSpPr>
        <p:spPr>
          <a:xfrm flipV="1">
            <a:off x="7502363" y="4308293"/>
            <a:ext cx="956207" cy="902623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09B3E5C-2A46-46EC-879B-62932F155630}"/>
              </a:ext>
            </a:extLst>
          </p:cNvPr>
          <p:cNvCxnSpPr/>
          <p:nvPr/>
        </p:nvCxnSpPr>
        <p:spPr>
          <a:xfrm flipH="1">
            <a:off x="7502363" y="5210915"/>
            <a:ext cx="1" cy="1331462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EA4287C-6826-4328-94A6-9970D17A9E18}"/>
              </a:ext>
            </a:extLst>
          </p:cNvPr>
          <p:cNvCxnSpPr/>
          <p:nvPr/>
        </p:nvCxnSpPr>
        <p:spPr>
          <a:xfrm>
            <a:off x="7523068" y="5206151"/>
            <a:ext cx="2384453" cy="4764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D434F6-ED24-4AF6-BA32-5956B2062765}"/>
              </a:ext>
            </a:extLst>
          </p:cNvPr>
          <p:cNvCxnSpPr/>
          <p:nvPr/>
        </p:nvCxnSpPr>
        <p:spPr>
          <a:xfrm flipV="1">
            <a:off x="7502363" y="2216885"/>
            <a:ext cx="0" cy="2994032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D99485E-FB49-4F0E-9407-A454B6892695}"/>
              </a:ext>
            </a:extLst>
          </p:cNvPr>
          <p:cNvCxnSpPr/>
          <p:nvPr/>
        </p:nvCxnSpPr>
        <p:spPr>
          <a:xfrm flipH="1">
            <a:off x="5951666" y="5210917"/>
            <a:ext cx="1550697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E75740A-D7A5-4031-AD19-8D566D4848AB}"/>
              </a:ext>
            </a:extLst>
          </p:cNvPr>
          <p:cNvCxnSpPr/>
          <p:nvPr/>
        </p:nvCxnSpPr>
        <p:spPr>
          <a:xfrm flipH="1">
            <a:off x="6266183" y="5221847"/>
            <a:ext cx="1234640" cy="1088062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0E95FD-4B5B-456E-988B-834F4D51582A}"/>
              </a:ext>
            </a:extLst>
          </p:cNvPr>
          <p:cNvGrpSpPr/>
          <p:nvPr/>
        </p:nvGrpSpPr>
        <p:grpSpPr>
          <a:xfrm>
            <a:off x="7523069" y="2004038"/>
            <a:ext cx="1834678" cy="3202114"/>
            <a:chOff x="2336853" y="2319661"/>
            <a:chExt cx="1834678" cy="3202114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0DE8BBD-7D5A-4B17-B552-A8C6CE63CB66}"/>
                </a:ext>
              </a:extLst>
            </p:cNvPr>
            <p:cNvCxnSpPr/>
            <p:nvPr/>
          </p:nvCxnSpPr>
          <p:spPr>
            <a:xfrm flipV="1">
              <a:off x="2336853" y="2614464"/>
              <a:ext cx="1834678" cy="290731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16A3B48-7174-4F64-A12F-A64883807BB7}"/>
                </a:ext>
              </a:extLst>
            </p:cNvPr>
            <p:cNvSpPr txBox="1"/>
            <p:nvPr/>
          </p:nvSpPr>
          <p:spPr>
            <a:xfrm>
              <a:off x="3670822" y="2319661"/>
              <a:ext cx="45717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Y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EF40BAA8-8FCE-4D6C-8B6B-B1EBB2BE071C}"/>
              </a:ext>
            </a:extLst>
          </p:cNvPr>
          <p:cNvSpPr txBox="1"/>
          <p:nvPr/>
        </p:nvSpPr>
        <p:spPr>
          <a:xfrm>
            <a:off x="5840156" y="1969303"/>
            <a:ext cx="250260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n dimensional space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13FFB292-D986-4191-B254-52DAB035A690}"/>
              </a:ext>
            </a:extLst>
          </p:cNvPr>
          <p:cNvSpPr/>
          <p:nvPr/>
        </p:nvSpPr>
        <p:spPr>
          <a:xfrm rot="1036562">
            <a:off x="5579685" y="3200133"/>
            <a:ext cx="6178408" cy="3229598"/>
          </a:xfrm>
          <a:prstGeom prst="parallelogram">
            <a:avLst>
              <a:gd name="adj" fmla="val 64526"/>
            </a:avLst>
          </a:prstGeom>
          <a:solidFill>
            <a:schemeClr val="accent1">
              <a:alpha val="45000"/>
            </a:schemeClr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89F2DDF-BE76-41EF-A915-7FEB4920E5FD}"/>
              </a:ext>
            </a:extLst>
          </p:cNvPr>
          <p:cNvGrpSpPr/>
          <p:nvPr/>
        </p:nvGrpSpPr>
        <p:grpSpPr>
          <a:xfrm>
            <a:off x="6905281" y="4308293"/>
            <a:ext cx="2337745" cy="1296392"/>
            <a:chOff x="1719065" y="4623916"/>
            <a:chExt cx="2337745" cy="129639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FFC1C3F-9EB5-43E8-864F-77820FB3AE3D}"/>
                </a:ext>
              </a:extLst>
            </p:cNvPr>
            <p:cNvCxnSpPr>
              <a:cxnSpLocks/>
            </p:cNvCxnSpPr>
            <p:nvPr/>
          </p:nvCxnSpPr>
          <p:spPr>
            <a:xfrm>
              <a:off x="2316146" y="5519393"/>
              <a:ext cx="1740664" cy="400915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82D2419-ABEC-4A98-89DC-35ABD7BC9F8F}"/>
                </a:ext>
              </a:extLst>
            </p:cNvPr>
            <p:cNvCxnSpPr/>
            <p:nvPr/>
          </p:nvCxnSpPr>
          <p:spPr>
            <a:xfrm flipH="1" flipV="1">
              <a:off x="1719065" y="4623916"/>
              <a:ext cx="617785" cy="895477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A46CD486-8699-42F1-A558-6F006011E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776" y="4123880"/>
            <a:ext cx="508000" cy="292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93658C8-36C6-470B-9B20-5979D7F73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8403" y="5360379"/>
            <a:ext cx="508000" cy="292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096CECD-5892-4A29-B224-6D3BBE6EB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198680">
            <a:off x="9159510" y="5240655"/>
            <a:ext cx="2489200" cy="279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C647FA8-7462-4723-8A8F-5A0B82FD386F}"/>
              </a:ext>
            </a:extLst>
          </p:cNvPr>
          <p:cNvSpPr txBox="1"/>
          <p:nvPr/>
        </p:nvSpPr>
        <p:spPr>
          <a:xfrm rot="19129246">
            <a:off x="5353654" y="3781495"/>
            <a:ext cx="290816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d dimensional subspace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E35703-5D76-4CCA-9F79-DD232AAEC3A2}"/>
              </a:ext>
            </a:extLst>
          </p:cNvPr>
          <p:cNvCxnSpPr>
            <a:cxnSpLocks/>
          </p:cNvCxnSpPr>
          <p:nvPr/>
        </p:nvCxnSpPr>
        <p:spPr>
          <a:xfrm flipV="1">
            <a:off x="7543768" y="4598347"/>
            <a:ext cx="3234055" cy="597406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0CC3EFD-65C3-4D0B-8A19-CAAC71E82873}"/>
                  </a:ext>
                </a:extLst>
              </p:cNvPr>
              <p:cNvSpPr/>
              <p:nvPr/>
            </p:nvSpPr>
            <p:spPr>
              <a:xfrm>
                <a:off x="10433991" y="4047779"/>
                <a:ext cx="795330" cy="6352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600" smtClean="0">
                          <a:latin typeface="Cambria Math" panose="02040503050406030204" pitchFamily="18" charset="0"/>
                        </a:rPr>
                        <m:t>Φ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0CC3EFD-65C3-4D0B-8A19-CAAC71E828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3991" y="4047779"/>
                <a:ext cx="795330" cy="6352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8D823F4-8023-4F35-860E-48303D681795}"/>
              </a:ext>
            </a:extLst>
          </p:cNvPr>
          <p:cNvCxnSpPr/>
          <p:nvPr/>
        </p:nvCxnSpPr>
        <p:spPr>
          <a:xfrm flipV="1">
            <a:off x="7523066" y="4248049"/>
            <a:ext cx="1834681" cy="96286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Freeform 96">
            <a:extLst>
              <a:ext uri="{FF2B5EF4-FFF2-40B4-BE49-F238E27FC236}">
                <a16:creationId xmlns:a16="http://schemas.microsoft.com/office/drawing/2014/main" id="{64168E7C-E3F2-40C3-A7DF-79CBEF39AF38}"/>
              </a:ext>
            </a:extLst>
          </p:cNvPr>
          <p:cNvSpPr/>
          <p:nvPr/>
        </p:nvSpPr>
        <p:spPr>
          <a:xfrm>
            <a:off x="9045074" y="3901920"/>
            <a:ext cx="306658" cy="501395"/>
          </a:xfrm>
          <a:custGeom>
            <a:avLst/>
            <a:gdLst>
              <a:gd name="connsiteX0" fmla="*/ 306658 w 306658"/>
              <a:gd name="connsiteY0" fmla="*/ 0 h 496229"/>
              <a:gd name="connsiteX1" fmla="*/ 0 w 306658"/>
              <a:gd name="connsiteY1" fmla="*/ 161692 h 496229"/>
              <a:gd name="connsiteX2" fmla="*/ 22302 w 306658"/>
              <a:gd name="connsiteY2" fmla="*/ 496229 h 496229"/>
              <a:gd name="connsiteX0" fmla="*/ 306658 w 306658"/>
              <a:gd name="connsiteY0" fmla="*/ 0 h 501395"/>
              <a:gd name="connsiteX1" fmla="*/ 0 w 306658"/>
              <a:gd name="connsiteY1" fmla="*/ 161692 h 501395"/>
              <a:gd name="connsiteX2" fmla="*/ 1638 w 306658"/>
              <a:gd name="connsiteY2" fmla="*/ 501395 h 501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658" h="501395">
                <a:moveTo>
                  <a:pt x="306658" y="0"/>
                </a:moveTo>
                <a:lnTo>
                  <a:pt x="0" y="161692"/>
                </a:lnTo>
                <a:lnTo>
                  <a:pt x="1638" y="501395"/>
                </a:lnTo>
              </a:path>
            </a:pathLst>
          </a:custGeom>
          <a:ln w="38100"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BE1C3EA-3CF5-4F6E-80B0-80F71E1738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0953" y="4272385"/>
            <a:ext cx="342900" cy="292100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E3AF408D-717A-4AEB-B82A-7AE1A2D1E227}"/>
              </a:ext>
            </a:extLst>
          </p:cNvPr>
          <p:cNvGrpSpPr/>
          <p:nvPr/>
        </p:nvGrpSpPr>
        <p:grpSpPr>
          <a:xfrm>
            <a:off x="9351732" y="2355566"/>
            <a:ext cx="1323669" cy="1906421"/>
            <a:chOff x="4609929" y="835623"/>
            <a:chExt cx="1323669" cy="1906421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4337218-5252-4777-B552-D4BBBC6C24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09929" y="835623"/>
              <a:ext cx="0" cy="1906421"/>
            </a:xfrm>
            <a:prstGeom prst="straightConnector1">
              <a:avLst/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50884C0-E827-49A9-9E66-F3D43EA89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88998" y="1247933"/>
              <a:ext cx="1244600" cy="54610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053E3A-B013-4079-A201-FB0D70A7E7E0}"/>
                  </a:ext>
                </a:extLst>
              </p:cNvPr>
              <p:cNvSpPr txBox="1"/>
              <p:nvPr/>
            </p:nvSpPr>
            <p:spPr>
              <a:xfrm>
                <a:off x="865241" y="5242589"/>
                <a:ext cx="4256124" cy="978794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/>
                  <a:t>Or more simply: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</a:rPr>
                        <m:t>0=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053E3A-B013-4079-A201-FB0D70A7E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241" y="5242589"/>
                <a:ext cx="4256124" cy="978794"/>
              </a:xfrm>
              <a:prstGeom prst="rect">
                <a:avLst/>
              </a:prstGeom>
              <a:blipFill>
                <a:blip r:embed="rId9"/>
                <a:stretch>
                  <a:fillRect l="-2579" t="-5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54291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2134426"/>
            <a:ext cx="10801350" cy="1325563"/>
          </a:xfrm>
        </p:spPr>
        <p:txBody>
          <a:bodyPr>
            <a:normAutofit/>
          </a:bodyPr>
          <a:lstStyle/>
          <a:p>
            <a:pPr algn="just"/>
            <a:r>
              <a:rPr lang="en-US" sz="4000" dirty="0"/>
              <a:t>Geometric Derivation: </a:t>
            </a:r>
            <a:r>
              <a:rPr lang="en-US" sz="4000" b="1" u="sng" dirty="0"/>
              <a:t>Not</a:t>
            </a:r>
            <a:r>
              <a:rPr lang="en-US" sz="4000" b="1" dirty="0"/>
              <a:t> Bonus Material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8FE6CCE5-C88E-104E-9DA2-575B0AD3A891}"/>
              </a:ext>
            </a:extLst>
          </p:cNvPr>
          <p:cNvGrpSpPr/>
          <p:nvPr/>
        </p:nvGrpSpPr>
        <p:grpSpPr>
          <a:xfrm>
            <a:off x="7783811" y="5360564"/>
            <a:ext cx="3668486" cy="1033348"/>
            <a:chOff x="7566070" y="4769850"/>
            <a:chExt cx="3668486" cy="1033348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B876B21-3BA8-9F4D-A680-0C977465A11C}"/>
                </a:ext>
              </a:extLst>
            </p:cNvPr>
            <p:cNvSpPr/>
            <p:nvPr/>
          </p:nvSpPr>
          <p:spPr>
            <a:xfrm>
              <a:off x="7566070" y="4769850"/>
              <a:ext cx="3668486" cy="1033348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A091A8B-32AB-3345-93A2-9D1B1C921ACA}"/>
                </a:ext>
              </a:extLst>
            </p:cNvPr>
            <p:cNvSpPr txBox="1"/>
            <p:nvPr/>
          </p:nvSpPr>
          <p:spPr>
            <a:xfrm>
              <a:off x="8314467" y="5433865"/>
              <a:ext cx="2282997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“Normal Equation”</a:t>
              </a:r>
            </a:p>
          </p:txBody>
        </p:sp>
      </p:grp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6889CA8-6BAB-F643-8631-7186A076272C}"/>
              </a:ext>
            </a:extLst>
          </p:cNvPr>
          <p:cNvCxnSpPr/>
          <p:nvPr/>
        </p:nvCxnSpPr>
        <p:spPr>
          <a:xfrm flipV="1">
            <a:off x="2513053" y="2417509"/>
            <a:ext cx="956207" cy="902623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B37E3D2-7EE2-FB46-9765-C97094765975}"/>
              </a:ext>
            </a:extLst>
          </p:cNvPr>
          <p:cNvCxnSpPr/>
          <p:nvPr/>
        </p:nvCxnSpPr>
        <p:spPr>
          <a:xfrm flipH="1">
            <a:off x="2513053" y="3320131"/>
            <a:ext cx="1" cy="1331462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6970F67-A1F4-244C-81D8-821869182439}"/>
              </a:ext>
            </a:extLst>
          </p:cNvPr>
          <p:cNvCxnSpPr/>
          <p:nvPr/>
        </p:nvCxnSpPr>
        <p:spPr>
          <a:xfrm>
            <a:off x="2533758" y="3315367"/>
            <a:ext cx="2384453" cy="4764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8" name="Parallelogram 77">
            <a:extLst>
              <a:ext uri="{FF2B5EF4-FFF2-40B4-BE49-F238E27FC236}">
                <a16:creationId xmlns:a16="http://schemas.microsoft.com/office/drawing/2014/main" id="{86F7E363-37A4-BF40-8ACB-8ACB86D4782B}"/>
              </a:ext>
            </a:extLst>
          </p:cNvPr>
          <p:cNvSpPr/>
          <p:nvPr/>
        </p:nvSpPr>
        <p:spPr>
          <a:xfrm rot="1036562">
            <a:off x="590375" y="1309349"/>
            <a:ext cx="6178408" cy="3229598"/>
          </a:xfrm>
          <a:prstGeom prst="parallelogram">
            <a:avLst>
              <a:gd name="adj" fmla="val 64526"/>
            </a:avLst>
          </a:prstGeom>
          <a:solidFill>
            <a:schemeClr val="accent1">
              <a:alpha val="45000"/>
            </a:schemeClr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E29DF40-E6A1-FE46-BE73-4FA3D839214F}"/>
              </a:ext>
            </a:extLst>
          </p:cNvPr>
          <p:cNvCxnSpPr/>
          <p:nvPr/>
        </p:nvCxnSpPr>
        <p:spPr>
          <a:xfrm flipV="1">
            <a:off x="2513053" y="326101"/>
            <a:ext cx="0" cy="2994032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B2E8D4D-261D-B247-AD38-F5B298649A08}"/>
              </a:ext>
            </a:extLst>
          </p:cNvPr>
          <p:cNvCxnSpPr/>
          <p:nvPr/>
        </p:nvCxnSpPr>
        <p:spPr>
          <a:xfrm flipH="1">
            <a:off x="962356" y="3320133"/>
            <a:ext cx="1550697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FD8F558-309E-AA43-8F6A-7B579DC1AF88}"/>
              </a:ext>
            </a:extLst>
          </p:cNvPr>
          <p:cNvCxnSpPr/>
          <p:nvPr/>
        </p:nvCxnSpPr>
        <p:spPr>
          <a:xfrm flipH="1">
            <a:off x="1276873" y="3331063"/>
            <a:ext cx="1234640" cy="1088062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5810600-649C-CF4D-B902-A1329D83A8FF}"/>
              </a:ext>
            </a:extLst>
          </p:cNvPr>
          <p:cNvGrpSpPr/>
          <p:nvPr/>
        </p:nvGrpSpPr>
        <p:grpSpPr>
          <a:xfrm>
            <a:off x="2533759" y="113254"/>
            <a:ext cx="1834678" cy="3202114"/>
            <a:chOff x="2336853" y="2319661"/>
            <a:chExt cx="1834678" cy="3202114"/>
          </a:xfrm>
        </p:grpSpPr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C2A0C995-4C9C-0148-AEC2-C75AFDEA66D2}"/>
                </a:ext>
              </a:extLst>
            </p:cNvPr>
            <p:cNvCxnSpPr/>
            <p:nvPr/>
          </p:nvCxnSpPr>
          <p:spPr>
            <a:xfrm flipV="1">
              <a:off x="2336853" y="2614464"/>
              <a:ext cx="1834678" cy="290731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9B47C81-DB69-AD4F-8DF3-3726C1E563BC}"/>
                </a:ext>
              </a:extLst>
            </p:cNvPr>
            <p:cNvSpPr txBox="1"/>
            <p:nvPr/>
          </p:nvSpPr>
          <p:spPr>
            <a:xfrm>
              <a:off x="3670822" y="2319661"/>
              <a:ext cx="45717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Y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D5B5717-DC59-F947-9F30-287EE1CC6300}"/>
              </a:ext>
            </a:extLst>
          </p:cNvPr>
          <p:cNvGrpSpPr/>
          <p:nvPr/>
        </p:nvGrpSpPr>
        <p:grpSpPr>
          <a:xfrm>
            <a:off x="1915971" y="2417509"/>
            <a:ext cx="2337745" cy="1296392"/>
            <a:chOff x="1719065" y="4623916"/>
            <a:chExt cx="2337745" cy="1296392"/>
          </a:xfrm>
        </p:grpSpPr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B661F26-8723-4440-B796-9F6171EB6201}"/>
                </a:ext>
              </a:extLst>
            </p:cNvPr>
            <p:cNvCxnSpPr>
              <a:cxnSpLocks/>
            </p:cNvCxnSpPr>
            <p:nvPr/>
          </p:nvCxnSpPr>
          <p:spPr>
            <a:xfrm>
              <a:off x="2316146" y="5519393"/>
              <a:ext cx="1740664" cy="400915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C19B1C5F-F5CA-0841-9E44-4F58CCFD66DE}"/>
                </a:ext>
              </a:extLst>
            </p:cNvPr>
            <p:cNvCxnSpPr/>
            <p:nvPr/>
          </p:nvCxnSpPr>
          <p:spPr>
            <a:xfrm flipH="1" flipV="1">
              <a:off x="1719065" y="4623916"/>
              <a:ext cx="617785" cy="895477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2C41DF2-9955-FA4F-AF42-F6A46DAB9E58}"/>
              </a:ext>
            </a:extLst>
          </p:cNvPr>
          <p:cNvCxnSpPr/>
          <p:nvPr/>
        </p:nvCxnSpPr>
        <p:spPr>
          <a:xfrm flipV="1">
            <a:off x="2533756" y="2357265"/>
            <a:ext cx="1834681" cy="96286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7" name="Freeform 96">
            <a:extLst>
              <a:ext uri="{FF2B5EF4-FFF2-40B4-BE49-F238E27FC236}">
                <a16:creationId xmlns:a16="http://schemas.microsoft.com/office/drawing/2014/main" id="{112EF5BF-C25C-1B43-B34B-3ABB69325AF6}"/>
              </a:ext>
            </a:extLst>
          </p:cNvPr>
          <p:cNvSpPr/>
          <p:nvPr/>
        </p:nvSpPr>
        <p:spPr>
          <a:xfrm>
            <a:off x="4055764" y="2011136"/>
            <a:ext cx="306658" cy="501395"/>
          </a:xfrm>
          <a:custGeom>
            <a:avLst/>
            <a:gdLst>
              <a:gd name="connsiteX0" fmla="*/ 306658 w 306658"/>
              <a:gd name="connsiteY0" fmla="*/ 0 h 496229"/>
              <a:gd name="connsiteX1" fmla="*/ 0 w 306658"/>
              <a:gd name="connsiteY1" fmla="*/ 161692 h 496229"/>
              <a:gd name="connsiteX2" fmla="*/ 22302 w 306658"/>
              <a:gd name="connsiteY2" fmla="*/ 496229 h 496229"/>
              <a:gd name="connsiteX0" fmla="*/ 306658 w 306658"/>
              <a:gd name="connsiteY0" fmla="*/ 0 h 501395"/>
              <a:gd name="connsiteX1" fmla="*/ 0 w 306658"/>
              <a:gd name="connsiteY1" fmla="*/ 161692 h 501395"/>
              <a:gd name="connsiteX2" fmla="*/ 1638 w 306658"/>
              <a:gd name="connsiteY2" fmla="*/ 501395 h 501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658" h="501395">
                <a:moveTo>
                  <a:pt x="306658" y="0"/>
                </a:moveTo>
                <a:lnTo>
                  <a:pt x="0" y="161692"/>
                </a:lnTo>
                <a:lnTo>
                  <a:pt x="1638" y="501395"/>
                </a:lnTo>
              </a:path>
            </a:pathLst>
          </a:custGeom>
          <a:ln w="38100"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8BF99AF-2856-4B40-9BEE-B198E1B9F42F}"/>
              </a:ext>
            </a:extLst>
          </p:cNvPr>
          <p:cNvGrpSpPr/>
          <p:nvPr/>
        </p:nvGrpSpPr>
        <p:grpSpPr>
          <a:xfrm>
            <a:off x="1372353" y="4809555"/>
            <a:ext cx="3938945" cy="1167609"/>
            <a:chOff x="7450625" y="2904848"/>
            <a:chExt cx="3938945" cy="1167609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755F5F9-F8CB-7542-85B7-5A628BFA57E8}"/>
                </a:ext>
              </a:extLst>
            </p:cNvPr>
            <p:cNvSpPr txBox="1"/>
            <p:nvPr/>
          </p:nvSpPr>
          <p:spPr>
            <a:xfrm>
              <a:off x="7498991" y="3012992"/>
              <a:ext cx="3134191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Definition of orthogonality 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D3E7E7F-CAC2-6540-ADEF-B3A8127F0346}"/>
                </a:ext>
              </a:extLst>
            </p:cNvPr>
            <p:cNvSpPr/>
            <p:nvPr/>
          </p:nvSpPr>
          <p:spPr>
            <a:xfrm>
              <a:off x="7450625" y="2904848"/>
              <a:ext cx="3938945" cy="116760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7149B7F7-134E-1943-ADC9-DD2B491FB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466" y="2233096"/>
            <a:ext cx="508000" cy="2921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EB21F4D-122B-8D41-AF45-A3C8A2371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093" y="3469595"/>
            <a:ext cx="508000" cy="292100"/>
          </a:xfrm>
          <a:prstGeom prst="rect">
            <a:avLst/>
          </a:prstGeom>
        </p:spPr>
      </p:pic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BF104898-D2D0-7B4E-8F3E-48A204159E08}"/>
              </a:ext>
            </a:extLst>
          </p:cNvPr>
          <p:cNvCxnSpPr>
            <a:cxnSpLocks/>
          </p:cNvCxnSpPr>
          <p:nvPr/>
        </p:nvCxnSpPr>
        <p:spPr>
          <a:xfrm flipV="1">
            <a:off x="2554458" y="2707563"/>
            <a:ext cx="3234055" cy="597406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8E346700-26EB-B04B-92B3-806BE88A2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146" y="2478963"/>
            <a:ext cx="342900" cy="228600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6757C8EE-F4ED-F34F-B9B7-5712E4A38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1643" y="2381601"/>
            <a:ext cx="342900" cy="292100"/>
          </a:xfrm>
          <a:prstGeom prst="rect">
            <a:avLst/>
          </a:prstGeom>
        </p:spPr>
      </p:pic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DBD3591-40BA-2142-887C-5D8BF0EF51FA}"/>
              </a:ext>
            </a:extLst>
          </p:cNvPr>
          <p:cNvGrpSpPr/>
          <p:nvPr/>
        </p:nvGrpSpPr>
        <p:grpSpPr>
          <a:xfrm>
            <a:off x="4362422" y="464782"/>
            <a:ext cx="1323669" cy="1906421"/>
            <a:chOff x="4609929" y="835623"/>
            <a:chExt cx="1323669" cy="1906421"/>
          </a:xfrm>
        </p:grpSpPr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A9E6AE57-6612-8641-840B-07E8B86B52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09929" y="835623"/>
              <a:ext cx="0" cy="1906421"/>
            </a:xfrm>
            <a:prstGeom prst="straightConnector1">
              <a:avLst/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939FA76D-0C65-B84D-9B95-C0AE9AF84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88998" y="1247933"/>
              <a:ext cx="1244600" cy="546100"/>
            </a:xfrm>
            <a:prstGeom prst="rect">
              <a:avLst/>
            </a:prstGeom>
          </p:spPr>
        </p:pic>
      </p:grp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8B548136-883E-C248-AF9F-5FC2EAA7E84C}"/>
              </a:ext>
            </a:extLst>
          </p:cNvPr>
          <p:cNvSpPr/>
          <p:nvPr/>
        </p:nvSpPr>
        <p:spPr>
          <a:xfrm>
            <a:off x="8239098" y="714385"/>
            <a:ext cx="1161215" cy="14589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E2AA40DF-2FBE-7446-A8C5-31F5AC5204A9}"/>
              </a:ext>
            </a:extLst>
          </p:cNvPr>
          <p:cNvSpPr/>
          <p:nvPr/>
        </p:nvSpPr>
        <p:spPr>
          <a:xfrm rot="5400000">
            <a:off x="9459589" y="870328"/>
            <a:ext cx="1161215" cy="21640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D967ADDD-E7F8-1B44-8482-3A8FB10F5E11}"/>
              </a:ext>
            </a:extLst>
          </p:cNvPr>
          <p:cNvSpPr/>
          <p:nvPr/>
        </p:nvSpPr>
        <p:spPr>
          <a:xfrm>
            <a:off x="11108356" y="821013"/>
            <a:ext cx="362686" cy="29690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1" name="Double Bracket 120">
            <a:extLst>
              <a:ext uri="{FF2B5EF4-FFF2-40B4-BE49-F238E27FC236}">
                <a16:creationId xmlns:a16="http://schemas.microsoft.com/office/drawing/2014/main" id="{972DFE98-8BEE-8C4F-8AF7-C74F1DD39CDF}"/>
              </a:ext>
            </a:extLst>
          </p:cNvPr>
          <p:cNvSpPr/>
          <p:nvPr/>
        </p:nvSpPr>
        <p:spPr>
          <a:xfrm>
            <a:off x="8050507" y="432251"/>
            <a:ext cx="1500378" cy="1646249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C355EF0-710F-1E4A-AA99-B34B326B8886}"/>
              </a:ext>
            </a:extLst>
          </p:cNvPr>
          <p:cNvSpPr txBox="1"/>
          <p:nvPr/>
        </p:nvSpPr>
        <p:spPr>
          <a:xfrm>
            <a:off x="7699937" y="410132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504D"/>
                </a:solidFill>
              </a:rPr>
              <a:t>n</a:t>
            </a:r>
          </a:p>
        </p:txBody>
      </p:sp>
      <p:sp>
        <p:nvSpPr>
          <p:cNvPr id="123" name="Left Brace 122">
            <a:extLst>
              <a:ext uri="{FF2B5EF4-FFF2-40B4-BE49-F238E27FC236}">
                <a16:creationId xmlns:a16="http://schemas.microsoft.com/office/drawing/2014/main" id="{AC04F3DB-45A7-7147-87AF-816B2B5AE859}"/>
              </a:ext>
            </a:extLst>
          </p:cNvPr>
          <p:cNvSpPr/>
          <p:nvPr/>
        </p:nvSpPr>
        <p:spPr>
          <a:xfrm>
            <a:off x="7855724" y="410132"/>
            <a:ext cx="155205" cy="1760290"/>
          </a:xfrm>
          <a:prstGeom prst="leftBrace">
            <a:avLst>
              <a:gd name="adj1" fmla="val 8333"/>
              <a:gd name="adj2" fmla="val 9468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4" name="Left Brace 123">
            <a:extLst>
              <a:ext uri="{FF2B5EF4-FFF2-40B4-BE49-F238E27FC236}">
                <a16:creationId xmlns:a16="http://schemas.microsoft.com/office/drawing/2014/main" id="{B89174DA-563F-0846-B486-F8018EDB29C7}"/>
              </a:ext>
            </a:extLst>
          </p:cNvPr>
          <p:cNvSpPr/>
          <p:nvPr/>
        </p:nvSpPr>
        <p:spPr>
          <a:xfrm rot="16200000">
            <a:off x="8723093" y="1497836"/>
            <a:ext cx="155205" cy="1500378"/>
          </a:xfrm>
          <a:prstGeom prst="leftBrace">
            <a:avLst>
              <a:gd name="adj1" fmla="val 8333"/>
              <a:gd name="adj2" fmla="val 9468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7FE8E20-CA20-E04D-B1A4-F1BF294456C2}"/>
              </a:ext>
            </a:extLst>
          </p:cNvPr>
          <p:cNvSpPr txBox="1"/>
          <p:nvPr/>
        </p:nvSpPr>
        <p:spPr>
          <a:xfrm>
            <a:off x="8037320" y="2261720"/>
            <a:ext cx="2904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504D"/>
                </a:solidFill>
              </a:rPr>
              <a:t>d</a:t>
            </a:r>
          </a:p>
        </p:txBody>
      </p:sp>
      <p:sp>
        <p:nvSpPr>
          <p:cNvPr id="126" name="Double Bracket 125">
            <a:extLst>
              <a:ext uri="{FF2B5EF4-FFF2-40B4-BE49-F238E27FC236}">
                <a16:creationId xmlns:a16="http://schemas.microsoft.com/office/drawing/2014/main" id="{C3D1BCAA-A40A-D241-8608-7F027509BF42}"/>
              </a:ext>
            </a:extLst>
          </p:cNvPr>
          <p:cNvSpPr/>
          <p:nvPr/>
        </p:nvSpPr>
        <p:spPr>
          <a:xfrm>
            <a:off x="11027070" y="415110"/>
            <a:ext cx="504415" cy="1668368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3AFD02C-91ED-8E4E-B3F8-A5D68C90BC68}"/>
              </a:ext>
            </a:extLst>
          </p:cNvPr>
          <p:cNvSpPr txBox="1"/>
          <p:nvPr/>
        </p:nvSpPr>
        <p:spPr>
          <a:xfrm>
            <a:off x="10662673" y="415743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504D"/>
                </a:solidFill>
              </a:rPr>
              <a:t>n</a:t>
            </a:r>
          </a:p>
        </p:txBody>
      </p:sp>
      <p:sp>
        <p:nvSpPr>
          <p:cNvPr id="128" name="Left Brace 127">
            <a:extLst>
              <a:ext uri="{FF2B5EF4-FFF2-40B4-BE49-F238E27FC236}">
                <a16:creationId xmlns:a16="http://schemas.microsoft.com/office/drawing/2014/main" id="{B70DAC3C-B965-F94F-856A-B3ED3A7EB1B1}"/>
              </a:ext>
            </a:extLst>
          </p:cNvPr>
          <p:cNvSpPr/>
          <p:nvPr/>
        </p:nvSpPr>
        <p:spPr>
          <a:xfrm>
            <a:off x="10873528" y="410132"/>
            <a:ext cx="155205" cy="1765268"/>
          </a:xfrm>
          <a:prstGeom prst="leftBrace">
            <a:avLst>
              <a:gd name="adj1" fmla="val 8333"/>
              <a:gd name="adj2" fmla="val 9468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9" name="Left Brace 128">
            <a:extLst>
              <a:ext uri="{FF2B5EF4-FFF2-40B4-BE49-F238E27FC236}">
                <a16:creationId xmlns:a16="http://schemas.microsoft.com/office/drawing/2014/main" id="{85420D46-301B-3C41-8809-740C15CFCA5D}"/>
              </a:ext>
            </a:extLst>
          </p:cNvPr>
          <p:cNvSpPr/>
          <p:nvPr/>
        </p:nvSpPr>
        <p:spPr>
          <a:xfrm rot="16200000">
            <a:off x="11219938" y="2015334"/>
            <a:ext cx="155205" cy="362571"/>
          </a:xfrm>
          <a:prstGeom prst="leftBrace">
            <a:avLst>
              <a:gd name="adj1" fmla="val 8333"/>
              <a:gd name="adj2" fmla="val 3424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F0718DD-FF94-3F46-8450-1244F8230C10}"/>
              </a:ext>
            </a:extLst>
          </p:cNvPr>
          <p:cNvSpPr txBox="1"/>
          <p:nvPr/>
        </p:nvSpPr>
        <p:spPr>
          <a:xfrm>
            <a:off x="11129616" y="221969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504D"/>
                </a:solidFill>
              </a:rPr>
              <a:t>1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5E971BD8-1856-734B-BBAA-FDD691C42CF0}"/>
              </a:ext>
            </a:extLst>
          </p:cNvPr>
          <p:cNvGrpSpPr/>
          <p:nvPr/>
        </p:nvGrpSpPr>
        <p:grpSpPr>
          <a:xfrm rot="16200000">
            <a:off x="8068399" y="759015"/>
            <a:ext cx="1496600" cy="982873"/>
            <a:chOff x="2580049" y="2902361"/>
            <a:chExt cx="1693115" cy="2057399"/>
          </a:xfrm>
        </p:grpSpPr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A50640C-3E3C-E74A-A93D-DFD176C85238}"/>
                </a:ext>
              </a:extLst>
            </p:cNvPr>
            <p:cNvCxnSpPr/>
            <p:nvPr/>
          </p:nvCxnSpPr>
          <p:spPr>
            <a:xfrm>
              <a:off x="2580049" y="2902361"/>
              <a:ext cx="669386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7F52507-F9A1-A24E-968D-8DD5773038E9}"/>
                </a:ext>
              </a:extLst>
            </p:cNvPr>
            <p:cNvCxnSpPr/>
            <p:nvPr/>
          </p:nvCxnSpPr>
          <p:spPr>
            <a:xfrm>
              <a:off x="3664631" y="2902365"/>
              <a:ext cx="608533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CB8C0DA-4609-7541-AD58-C2376FB0981F}"/>
                </a:ext>
              </a:extLst>
            </p:cNvPr>
            <p:cNvCxnSpPr/>
            <p:nvPr/>
          </p:nvCxnSpPr>
          <p:spPr>
            <a:xfrm>
              <a:off x="2580049" y="3588160"/>
              <a:ext cx="669386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0DE207A-B428-D34C-9F88-51888D697864}"/>
                </a:ext>
              </a:extLst>
            </p:cNvPr>
            <p:cNvCxnSpPr/>
            <p:nvPr/>
          </p:nvCxnSpPr>
          <p:spPr>
            <a:xfrm>
              <a:off x="3664631" y="3588160"/>
              <a:ext cx="608533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70DB367-D59E-D840-BE82-086D32847A9E}"/>
                </a:ext>
              </a:extLst>
            </p:cNvPr>
            <p:cNvCxnSpPr/>
            <p:nvPr/>
          </p:nvCxnSpPr>
          <p:spPr>
            <a:xfrm>
              <a:off x="2580051" y="4959759"/>
              <a:ext cx="669386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BDBEC35-80E3-D740-AEBE-0B1143C7F2FE}"/>
                </a:ext>
              </a:extLst>
            </p:cNvPr>
            <p:cNvCxnSpPr/>
            <p:nvPr/>
          </p:nvCxnSpPr>
          <p:spPr>
            <a:xfrm>
              <a:off x="3664631" y="4959760"/>
              <a:ext cx="608533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350F515C-7E35-A644-B4F3-F882295EBA5C}"/>
              </a:ext>
            </a:extLst>
          </p:cNvPr>
          <p:cNvSpPr txBox="1"/>
          <p:nvPr/>
        </p:nvSpPr>
        <p:spPr>
          <a:xfrm>
            <a:off x="7979181" y="142324"/>
            <a:ext cx="1516762" cy="25391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050" dirty="0"/>
              <a:t>Columns space of 𝚽</a:t>
            </a:r>
          </a:p>
        </p:txBody>
      </p:sp>
      <p:pic>
        <p:nvPicPr>
          <p:cNvPr id="140" name="Picture 139">
            <a:extLst>
              <a:ext uri="{FF2B5EF4-FFF2-40B4-BE49-F238E27FC236}">
                <a16:creationId xmlns:a16="http://schemas.microsoft.com/office/drawing/2014/main" id="{2868D571-516F-6F42-9AA5-AC5C3A6A8D1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8393" y="1149522"/>
            <a:ext cx="1216421" cy="147301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5336436B-B7A8-7F49-B13B-2C7E52EA4A0A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79532" y="507128"/>
            <a:ext cx="220277" cy="1446485"/>
          </a:xfrm>
          <a:prstGeom prst="rect">
            <a:avLst/>
          </a:prstGeom>
        </p:spPr>
      </p:pic>
      <p:sp>
        <p:nvSpPr>
          <p:cNvPr id="142" name="Double Bracket 141">
            <a:extLst>
              <a:ext uri="{FF2B5EF4-FFF2-40B4-BE49-F238E27FC236}">
                <a16:creationId xmlns:a16="http://schemas.microsoft.com/office/drawing/2014/main" id="{D253DA3A-854B-4146-A49A-77B4765E078E}"/>
              </a:ext>
            </a:extLst>
          </p:cNvPr>
          <p:cNvSpPr/>
          <p:nvPr/>
        </p:nvSpPr>
        <p:spPr>
          <a:xfrm>
            <a:off x="9825441" y="432252"/>
            <a:ext cx="410253" cy="1067859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143" name="Picture 142">
            <a:extLst>
              <a:ext uri="{FF2B5EF4-FFF2-40B4-BE49-F238E27FC236}">
                <a16:creationId xmlns:a16="http://schemas.microsoft.com/office/drawing/2014/main" id="{D019AAF3-6CCC-844E-9514-EB24DCA7AC5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7567" y="474302"/>
            <a:ext cx="125397" cy="1008881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4A00CBFD-7E19-FF48-A27B-6DC64FFAA809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64442" y="1066348"/>
            <a:ext cx="368611" cy="194006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24799F54-CEA6-6741-9E59-A75E59FCC6F3}"/>
              </a:ext>
            </a:extLst>
          </p:cNvPr>
          <p:cNvSpPr txBox="1"/>
          <p:nvPr/>
        </p:nvSpPr>
        <p:spPr>
          <a:xfrm>
            <a:off x="10382315" y="1032744"/>
            <a:ext cx="402674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</a:p>
        </p:txBody>
      </p:sp>
      <p:pic>
        <p:nvPicPr>
          <p:cNvPr id="147" name="Picture 146">
            <a:extLst>
              <a:ext uri="{FF2B5EF4-FFF2-40B4-BE49-F238E27FC236}">
                <a16:creationId xmlns:a16="http://schemas.microsoft.com/office/drawing/2014/main" id="{09A0ED58-76AA-8945-8B0B-553E102A541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88660" y="5384447"/>
            <a:ext cx="2870200" cy="495300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4F9A99F9-0CDE-8349-9596-AAB935653F8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57004" y="3162303"/>
            <a:ext cx="4127500" cy="2870200"/>
          </a:xfrm>
          <a:prstGeom prst="rect">
            <a:avLst/>
          </a:prstGeom>
        </p:spPr>
      </p:pic>
      <p:sp>
        <p:nvSpPr>
          <p:cNvPr id="150" name="TextBox 149">
            <a:extLst>
              <a:ext uri="{FF2B5EF4-FFF2-40B4-BE49-F238E27FC236}">
                <a16:creationId xmlns:a16="http://schemas.microsoft.com/office/drawing/2014/main" id="{476B0B89-ADDA-2742-9F27-D38998B1447C}"/>
              </a:ext>
            </a:extLst>
          </p:cNvPr>
          <p:cNvSpPr txBox="1"/>
          <p:nvPr/>
        </p:nvSpPr>
        <p:spPr>
          <a:xfrm>
            <a:off x="7060943" y="2728689"/>
            <a:ext cx="132440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Derivation</a:t>
            </a:r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id="{7465BF90-A861-7748-A722-1F13E44F21A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9198680">
            <a:off x="4170200" y="3349871"/>
            <a:ext cx="2489200" cy="279400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D741481A-BF84-1048-BC4D-99059C217CE2}"/>
              </a:ext>
            </a:extLst>
          </p:cNvPr>
          <p:cNvSpPr txBox="1"/>
          <p:nvPr/>
        </p:nvSpPr>
        <p:spPr>
          <a:xfrm rot="19129246">
            <a:off x="364344" y="1890711"/>
            <a:ext cx="290816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d dimensional subspace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4D2F676-C668-034F-9583-E23E22BF982A}"/>
              </a:ext>
            </a:extLst>
          </p:cNvPr>
          <p:cNvSpPr txBox="1"/>
          <p:nvPr/>
        </p:nvSpPr>
        <p:spPr>
          <a:xfrm>
            <a:off x="850846" y="78519"/>
            <a:ext cx="250260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n dimensional space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EE2C2EA7-61D6-8A44-A1B0-D127E364C1ED}"/>
              </a:ext>
            </a:extLst>
          </p:cNvPr>
          <p:cNvSpPr txBox="1"/>
          <p:nvPr/>
        </p:nvSpPr>
        <p:spPr>
          <a:xfrm>
            <a:off x="5474412" y="-1206620"/>
            <a:ext cx="557556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We decided that this is too exciting to not know.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5AB9CF61-6F68-41FB-9EFB-C789200D2D81}"/>
              </a:ext>
            </a:extLst>
          </p:cNvPr>
          <p:cNvSpPr/>
          <p:nvPr/>
        </p:nvSpPr>
        <p:spPr>
          <a:xfrm rot="16200000">
            <a:off x="3937321" y="5352112"/>
            <a:ext cx="141150" cy="1501933"/>
          </a:xfrm>
          <a:prstGeom prst="lef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5AB9E3-B08F-4318-9353-5463B87168E2}"/>
              </a:ext>
            </a:extLst>
          </p:cNvPr>
          <p:cNvSpPr txBox="1"/>
          <p:nvPr/>
        </p:nvSpPr>
        <p:spPr>
          <a:xfrm>
            <a:off x="3402025" y="6209246"/>
            <a:ext cx="170338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n x 1 residual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C85DE78-1A1C-466C-92B4-BB41479846C5}"/>
              </a:ext>
            </a:extLst>
          </p:cNvPr>
          <p:cNvSpPr txBox="1"/>
          <p:nvPr/>
        </p:nvSpPr>
        <p:spPr>
          <a:xfrm>
            <a:off x="2510053" y="6205120"/>
            <a:ext cx="76419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d x n</a:t>
            </a:r>
          </a:p>
        </p:txBody>
      </p:sp>
      <p:sp>
        <p:nvSpPr>
          <p:cNvPr id="88" name="Left Brace 87">
            <a:extLst>
              <a:ext uri="{FF2B5EF4-FFF2-40B4-BE49-F238E27FC236}">
                <a16:creationId xmlns:a16="http://schemas.microsoft.com/office/drawing/2014/main" id="{CFF671FA-47EC-4E7B-B862-25B4CBCA4FC5}"/>
              </a:ext>
            </a:extLst>
          </p:cNvPr>
          <p:cNvSpPr/>
          <p:nvPr/>
        </p:nvSpPr>
        <p:spPr>
          <a:xfrm rot="16200000">
            <a:off x="2794290" y="5792045"/>
            <a:ext cx="141150" cy="622065"/>
          </a:xfrm>
          <a:prstGeom prst="leftBrac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982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4AF2F-2B2F-FB4C-B170-3FBC32836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226050"/>
            <a:ext cx="10801350" cy="1325563"/>
          </a:xfrm>
        </p:spPr>
        <p:txBody>
          <a:bodyPr/>
          <a:lstStyle/>
          <a:p>
            <a:r>
              <a:rPr lang="en-US" dirty="0"/>
              <a:t>The Normal Equation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7953705-C02E-4443-A030-F160D4A39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002" y="479616"/>
            <a:ext cx="4039411" cy="7146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9F144C-4EAE-434C-90A7-ABB7FE95D503}"/>
                  </a:ext>
                </a:extLst>
              </p:cNvPr>
              <p:cNvSpPr txBox="1"/>
              <p:nvPr/>
            </p:nvSpPr>
            <p:spPr>
              <a:xfrm>
                <a:off x="594674" y="3424129"/>
                <a:ext cx="10147009" cy="52322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Note:</a:t>
                </a:r>
                <a:r>
                  <a:rPr lang="en-US" sz="2800" dirty="0"/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to exist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2800" dirty="0"/>
                  <a:t> needs to be full column rank. 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9F144C-4EAE-434C-90A7-ABB7FE95D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74" y="3424129"/>
                <a:ext cx="10147009" cy="523220"/>
              </a:xfrm>
              <a:prstGeom prst="rect">
                <a:avLst/>
              </a:prstGeom>
              <a:blipFill>
                <a:blip r:embed="rId4"/>
                <a:stretch>
                  <a:fillRect l="-1262" t="-12791" r="-300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84364332-70CC-4870-91B6-BB72BE64021C}"/>
              </a:ext>
            </a:extLst>
          </p:cNvPr>
          <p:cNvSpPr txBox="1"/>
          <p:nvPr/>
        </p:nvSpPr>
        <p:spPr>
          <a:xfrm>
            <a:off x="627620" y="2095969"/>
            <a:ext cx="8395247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Optimizing Linear models is therefore very easy: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3E9F19F0-D283-4D98-B8A5-B5E8621611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8638" y="2618163"/>
                <a:ext cx="9934408" cy="523220"/>
              </a:xfrm>
            </p:spPr>
            <p:txBody>
              <a:bodyPr>
                <a:normAutofit/>
              </a:bodyPr>
              <a:lstStyle/>
              <a:p>
                <a:r>
                  <a:rPr lang="en-US" sz="2600" dirty="0"/>
                  <a:t>Given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/>
                  <a:t>,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600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e>
                              <m:sup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</m:d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600" b="0" i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2600" dirty="0"/>
                  <a:t> and you’re done.</a:t>
                </a:r>
              </a:p>
            </p:txBody>
          </p:sp>
        </mc:Choice>
        <mc:Fallback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3E9F19F0-D283-4D98-B8A5-B5E8621611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8638" y="2618163"/>
                <a:ext cx="9934408" cy="523220"/>
              </a:xfrm>
              <a:blipFill>
                <a:blip r:embed="rId5"/>
                <a:stretch>
                  <a:fillRect l="-798" t="-16279" b="-17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D3F40690-C172-45A6-8E43-3376246ABF37}"/>
              </a:ext>
            </a:extLst>
          </p:cNvPr>
          <p:cNvSpPr txBox="1">
            <a:spLocks/>
          </p:cNvSpPr>
          <p:nvPr/>
        </p:nvSpPr>
        <p:spPr>
          <a:xfrm>
            <a:off x="627620" y="3979157"/>
            <a:ext cx="9934408" cy="180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</a:pPr>
            <a:r>
              <a:rPr lang="en-US" sz="2600" dirty="0"/>
              <a:t>No collinear columns.</a:t>
            </a:r>
          </a:p>
          <a:p>
            <a:pPr>
              <a:spcBef>
                <a:spcPts val="800"/>
              </a:spcBef>
            </a:pPr>
            <a:r>
              <a:rPr lang="en-US" sz="2600" dirty="0"/>
              <a:t>Why? Prove yourself, or see </a:t>
            </a:r>
            <a:r>
              <a:rPr lang="en-US" sz="2000" dirty="0">
                <a:hlinkClick r:id="rId6"/>
              </a:rPr>
              <a:t>https://www.youtube.com/watch?v=ESSMQH6Y5OA</a:t>
            </a:r>
            <a:r>
              <a:rPr lang="en-US" sz="2000" dirty="0"/>
              <a:t>.</a:t>
            </a:r>
          </a:p>
          <a:p>
            <a:pPr>
              <a:spcBef>
                <a:spcPts val="800"/>
              </a:spcBef>
            </a:pPr>
            <a:r>
              <a:rPr lang="en-US" sz="2400" dirty="0"/>
              <a:t>Don’t have full rank? Add regularization (coming soon).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2FC47F-56B0-40ED-9BD2-6593D1007E1C}"/>
              </a:ext>
            </a:extLst>
          </p:cNvPr>
          <p:cNvSpPr txBox="1"/>
          <p:nvPr/>
        </p:nvSpPr>
        <p:spPr>
          <a:xfrm>
            <a:off x="1950470" y="5897719"/>
            <a:ext cx="174911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Let’s try it out!</a:t>
            </a:r>
          </a:p>
        </p:txBody>
      </p:sp>
    </p:spTree>
    <p:extLst>
      <p:ext uri="{BB962C8B-B14F-4D97-AF65-F5344CB8AC3E}">
        <p14:creationId xmlns:p14="http://schemas.microsoft.com/office/powerpoint/2010/main" val="37038399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9" grpId="0"/>
      <p:bldP spid="3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D02C2E-51A1-764D-8B90-8AD7D523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Optimization of Linear Models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D106D-4FCD-6740-8C1D-CD576E4B3F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60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4AF2F-2B2F-FB4C-B170-3FBC32836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226050"/>
            <a:ext cx="10801350" cy="1325563"/>
          </a:xfrm>
        </p:spPr>
        <p:txBody>
          <a:bodyPr/>
          <a:lstStyle/>
          <a:p>
            <a:r>
              <a:rPr lang="en-US" dirty="0"/>
              <a:t>The Normal Equation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7953705-C02E-4443-A030-F160D4A39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002" y="479616"/>
            <a:ext cx="4039411" cy="7146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F9F144C-4EAE-434C-90A7-ABB7FE95D503}"/>
              </a:ext>
            </a:extLst>
          </p:cNvPr>
          <p:cNvSpPr txBox="1"/>
          <p:nvPr/>
        </p:nvSpPr>
        <p:spPr>
          <a:xfrm>
            <a:off x="678638" y="3429000"/>
            <a:ext cx="10734029" cy="138499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In practice, rather than using algebraic expressions, we’ll use</a:t>
            </a:r>
          </a:p>
          <a:p>
            <a:r>
              <a:rPr lang="en-US" sz="2800" dirty="0">
                <a:sym typeface="Wingdings" pitchFamily="2" charset="2"/>
              </a:rPr>
              <a:t>use numerical methods (e.g., </a:t>
            </a:r>
            <a:r>
              <a:rPr lang="en-US" sz="2800" dirty="0" err="1">
                <a:sym typeface="Wingdings" pitchFamily="2" charset="2"/>
              </a:rPr>
              <a:t>scikit</a:t>
            </a:r>
            <a:r>
              <a:rPr lang="en-US" sz="2800" dirty="0">
                <a:sym typeface="Wingdings" pitchFamily="2" charset="2"/>
              </a:rPr>
              <a:t>-learn) to estimate θ.</a:t>
            </a:r>
          </a:p>
          <a:p>
            <a:endParaRPr lang="en-US" sz="2800" dirty="0">
              <a:sym typeface="Wingdings" pitchFamily="2" charset="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364332-70CC-4870-91B6-BB72BE64021C}"/>
              </a:ext>
            </a:extLst>
          </p:cNvPr>
          <p:cNvSpPr txBox="1"/>
          <p:nvPr/>
        </p:nvSpPr>
        <p:spPr>
          <a:xfrm>
            <a:off x="627620" y="2095969"/>
            <a:ext cx="8395247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Optimizing Linear models is therefore very easy: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3E9F19F0-D283-4D98-B8A5-B5E8621611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8638" y="2618163"/>
                <a:ext cx="9934408" cy="523220"/>
              </a:xfrm>
            </p:spPr>
            <p:txBody>
              <a:bodyPr>
                <a:normAutofit/>
              </a:bodyPr>
              <a:lstStyle/>
              <a:p>
                <a:r>
                  <a:rPr lang="en-US" sz="2600" dirty="0"/>
                  <a:t>Given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dirty="0"/>
                  <a:t>,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600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e>
                              <m:sup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</m:d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600" b="0" i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2600" dirty="0"/>
                  <a:t> and you’re done.</a:t>
                </a:r>
              </a:p>
            </p:txBody>
          </p:sp>
        </mc:Choice>
        <mc:Fallback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3E9F19F0-D283-4D98-B8A5-B5E8621611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8638" y="2618163"/>
                <a:ext cx="9934408" cy="523220"/>
              </a:xfrm>
              <a:blipFill>
                <a:blip r:embed="rId4"/>
                <a:stretch>
                  <a:fillRect l="-798" t="-16279" b="-17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1C44768-6238-4D54-A14B-4C6A6E40870C}"/>
              </a:ext>
            </a:extLst>
          </p:cNvPr>
          <p:cNvSpPr txBox="1">
            <a:spLocks/>
          </p:cNvSpPr>
          <p:nvPr/>
        </p:nvSpPr>
        <p:spPr>
          <a:xfrm>
            <a:off x="719005" y="4418725"/>
            <a:ext cx="9934408" cy="523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Let’s do what we just did, but now using </a:t>
            </a:r>
            <a:r>
              <a:rPr lang="en-US" sz="2600" dirty="0" err="1"/>
              <a:t>scikit</a:t>
            </a:r>
            <a:r>
              <a:rPr lang="en-US" sz="2600" dirty="0"/>
              <a:t>-learn.</a:t>
            </a:r>
          </a:p>
        </p:txBody>
      </p:sp>
    </p:spTree>
    <p:extLst>
      <p:ext uri="{BB962C8B-B14F-4D97-AF65-F5344CB8AC3E}">
        <p14:creationId xmlns:p14="http://schemas.microsoft.com/office/powerpoint/2010/main" val="18139741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244FB-ABAA-4241-A444-BEEE5159B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Regression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CC730-6B52-D746-95E7-91F9CF840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optimized software packages</a:t>
            </a:r>
          </a:p>
          <a:p>
            <a:pPr lvl="1"/>
            <a:r>
              <a:rPr lang="en-US" dirty="0"/>
              <a:t>Address numerical issues with matrix inversion</a:t>
            </a:r>
          </a:p>
          <a:p>
            <a:r>
              <a:rPr lang="en-US" dirty="0"/>
              <a:t>Incorporate some form of regularization </a:t>
            </a:r>
          </a:p>
          <a:p>
            <a:pPr lvl="1"/>
            <a:r>
              <a:rPr lang="en-US" dirty="0"/>
              <a:t>Address issues of collinearity </a:t>
            </a:r>
          </a:p>
          <a:p>
            <a:pPr lvl="1"/>
            <a:r>
              <a:rPr lang="en-US" dirty="0"/>
              <a:t>Produce more robust models</a:t>
            </a:r>
          </a:p>
          <a:p>
            <a:r>
              <a:rPr lang="en-US" dirty="0"/>
              <a:t>We will be using </a:t>
            </a:r>
            <a:r>
              <a:rPr lang="en-US" dirty="0" err="1"/>
              <a:t>scikit</a:t>
            </a:r>
            <a:r>
              <a:rPr lang="en-US" dirty="0"/>
              <a:t>-learn:</a:t>
            </a:r>
          </a:p>
          <a:p>
            <a:pPr lvl="1"/>
            <a:r>
              <a:rPr lang="en-US" dirty="0">
                <a:hlinkClick r:id="rId2"/>
              </a:rPr>
              <a:t>http://scikit-learn.org/stable/modules/linear_model.html</a:t>
            </a:r>
            <a:endParaRPr lang="en-US" dirty="0"/>
          </a:p>
          <a:p>
            <a:pPr lvl="1"/>
            <a:r>
              <a:rPr lang="en-US" dirty="0"/>
              <a:t>See Homework 6 for details!</a:t>
            </a:r>
          </a:p>
        </p:txBody>
      </p:sp>
    </p:spTree>
    <p:extLst>
      <p:ext uri="{BB962C8B-B14F-4D97-AF65-F5344CB8AC3E}">
        <p14:creationId xmlns:p14="http://schemas.microsoft.com/office/powerpoint/2010/main" val="290677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EE5A1-A5D7-5346-BD16-5421A61ED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Scikit</a:t>
            </a:r>
            <a:r>
              <a:rPr lang="en-US" dirty="0"/>
              <a:t> Learn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3F8DF-4DBE-F74A-8635-4AA68F3BD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95495" cy="4351339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Scikit</a:t>
            </a:r>
            <a:r>
              <a:rPr lang="en-US" dirty="0"/>
              <a:t> Learn has a wide range of models</a:t>
            </a:r>
          </a:p>
          <a:p>
            <a:r>
              <a:rPr lang="en-US" dirty="0"/>
              <a:t>Many of the models follow a common pattern:</a:t>
            </a:r>
          </a:p>
          <a:p>
            <a:pPr marL="14287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4287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sklearn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linear_model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428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linear_model.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LinearRegression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fit_intercept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=True)</a:t>
            </a:r>
          </a:p>
          <a:p>
            <a:pPr marL="14287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fit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train_data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[['X']],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train_data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['Y'])</a:t>
            </a:r>
          </a:p>
          <a:p>
            <a:pPr marL="14287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Yhat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predict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test_data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[['X']])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4E6BD8-CE67-BB40-8CC7-D7BAC932783F}"/>
              </a:ext>
            </a:extLst>
          </p:cNvPr>
          <p:cNvSpPr txBox="1"/>
          <p:nvPr/>
        </p:nvSpPr>
        <p:spPr>
          <a:xfrm>
            <a:off x="467513" y="3210713"/>
            <a:ext cx="398859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u="sng" dirty="0"/>
              <a:t>Ordinary Least Squares Regression</a:t>
            </a:r>
          </a:p>
        </p:txBody>
      </p:sp>
    </p:spTree>
    <p:extLst>
      <p:ext uri="{BB962C8B-B14F-4D97-AF65-F5344CB8AC3E}">
        <p14:creationId xmlns:p14="http://schemas.microsoft.com/office/powerpoint/2010/main" val="20620448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C922032-4465-304B-B146-13F25760B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33" y="864972"/>
            <a:ext cx="6095658" cy="39186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6F2227-B91F-2248-AC62-6E95F8166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Diagnosing Fit</a:t>
            </a:r>
            <a:br>
              <a:rPr lang="en-US" dirty="0"/>
            </a:br>
            <a:r>
              <a:rPr lang="en-US" dirty="0">
                <a:sym typeface="Wingdings" pitchFamily="2" charset="2"/>
              </a:rPr>
              <a:t> The Residuals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6B76C6-611C-6C4E-BF07-DA37095D6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102" y="-240218"/>
            <a:ext cx="5916295" cy="3803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DDC2E9-5603-0F49-B4A0-951932088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891" y="3168351"/>
            <a:ext cx="5916295" cy="3803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D3FC8A-59D8-A748-907A-0D8AB4F673F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796"/>
          <a:stretch/>
        </p:blipFill>
        <p:spPr>
          <a:xfrm>
            <a:off x="807308" y="4337222"/>
            <a:ext cx="3801762" cy="22862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53226B0-4D8C-EB44-8A17-3CC715C45836}"/>
              </a:ext>
            </a:extLst>
          </p:cNvPr>
          <p:cNvSpPr txBox="1"/>
          <p:nvPr/>
        </p:nvSpPr>
        <p:spPr>
          <a:xfrm>
            <a:off x="3867666" y="3168351"/>
            <a:ext cx="120417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Residuals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5739C4-1D85-7F4C-B572-41E68F503405}"/>
              </a:ext>
            </a:extLst>
          </p:cNvPr>
          <p:cNvSpPr txBox="1"/>
          <p:nvPr/>
        </p:nvSpPr>
        <p:spPr>
          <a:xfrm>
            <a:off x="4286304" y="4598943"/>
            <a:ext cx="188064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Look at Spread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A54411-4115-0247-8F68-4ECD6C8D6F5D}"/>
              </a:ext>
            </a:extLst>
          </p:cNvPr>
          <p:cNvSpPr txBox="1"/>
          <p:nvPr/>
        </p:nvSpPr>
        <p:spPr>
          <a:xfrm>
            <a:off x="9584368" y="495640"/>
            <a:ext cx="2265762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Dependence on each feature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6A9B04-0780-B543-ADF2-320CBF123571}"/>
              </a:ext>
            </a:extLst>
          </p:cNvPr>
          <p:cNvSpPr txBox="1"/>
          <p:nvPr/>
        </p:nvSpPr>
        <p:spPr>
          <a:xfrm>
            <a:off x="8098300" y="3353017"/>
            <a:ext cx="290419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Predicted Y vs True Y</a:t>
            </a:r>
          </a:p>
        </p:txBody>
      </p:sp>
    </p:spTree>
    <p:extLst>
      <p:ext uri="{BB962C8B-B14F-4D97-AF65-F5344CB8AC3E}">
        <p14:creationId xmlns:p14="http://schemas.microsoft.com/office/powerpoint/2010/main" val="26842722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B2A174-0C36-9C44-BBE0-7590D817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Notation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FA9AA6-D978-4D4E-91E2-9B26582D39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8850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55" y="43076"/>
            <a:ext cx="10801350" cy="1325563"/>
          </a:xfrm>
        </p:spPr>
        <p:txBody>
          <a:bodyPr/>
          <a:lstStyle/>
          <a:p>
            <a:r>
              <a:rPr lang="en-US" b="1" dirty="0"/>
              <a:t>Recap:</a:t>
            </a:r>
            <a:r>
              <a:rPr lang="en-US" dirty="0"/>
              <a:t> </a:t>
            </a:r>
            <a:r>
              <a:rPr lang="en-US" i="1" dirty="0"/>
              <a:t>Feature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205" y="1368639"/>
            <a:ext cx="10515600" cy="4351339"/>
          </a:xfrm>
        </p:spPr>
        <p:txBody>
          <a:bodyPr>
            <a:normAutofit/>
          </a:bodyPr>
          <a:lstStyle/>
          <a:p>
            <a:r>
              <a:rPr lang="en-US" dirty="0"/>
              <a:t>Linear models with feature functions: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Feature Functions: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080" y="3506078"/>
            <a:ext cx="2324100" cy="4318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2970099" y="4258872"/>
            <a:ext cx="5905811" cy="2243170"/>
            <a:chOff x="1189470" y="2575617"/>
            <a:chExt cx="5905811" cy="2243170"/>
          </a:xfrm>
        </p:grpSpPr>
        <p:grpSp>
          <p:nvGrpSpPr>
            <p:cNvPr id="18" name="Group 17"/>
            <p:cNvGrpSpPr/>
            <p:nvPr/>
          </p:nvGrpSpPr>
          <p:grpSpPr>
            <a:xfrm>
              <a:off x="1189470" y="2672538"/>
              <a:ext cx="5905811" cy="2146249"/>
              <a:chOff x="1189469" y="1347614"/>
              <a:chExt cx="9551591" cy="3471173"/>
            </a:xfrm>
          </p:grpSpPr>
          <p:sp>
            <p:nvSpPr>
              <p:cNvPr id="20" name="Freeform 19"/>
              <p:cNvSpPr/>
              <p:nvPr/>
            </p:nvSpPr>
            <p:spPr>
              <a:xfrm>
                <a:off x="1189469" y="1780359"/>
                <a:ext cx="3739274" cy="2634292"/>
              </a:xfrm>
              <a:custGeom>
                <a:avLst/>
                <a:gdLst>
                  <a:gd name="connsiteX0" fmla="*/ 764836 w 3739274"/>
                  <a:gd name="connsiteY0" fmla="*/ 1751736 h 2634292"/>
                  <a:gd name="connsiteX1" fmla="*/ 47660 w 3739274"/>
                  <a:gd name="connsiteY1" fmla="*/ 353242 h 2634292"/>
                  <a:gd name="connsiteX2" fmla="*/ 2055754 w 3739274"/>
                  <a:gd name="connsiteY2" fmla="*/ 460818 h 2634292"/>
                  <a:gd name="connsiteX3" fmla="*/ 2988083 w 3739274"/>
                  <a:gd name="connsiteY3" fmla="*/ 102230 h 2634292"/>
                  <a:gd name="connsiteX4" fmla="*/ 3723189 w 3739274"/>
                  <a:gd name="connsiteY4" fmla="*/ 2576489 h 2634292"/>
                  <a:gd name="connsiteX5" fmla="*/ 2270907 w 3739274"/>
                  <a:gd name="connsiteY5" fmla="*/ 1841383 h 2634292"/>
                  <a:gd name="connsiteX6" fmla="*/ 764836 w 3739274"/>
                  <a:gd name="connsiteY6" fmla="*/ 1751736 h 2634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274" h="2634292">
                    <a:moveTo>
                      <a:pt x="764836" y="1751736"/>
                    </a:moveTo>
                    <a:cubicBezTo>
                      <a:pt x="394295" y="1503713"/>
                      <a:pt x="-167493" y="568395"/>
                      <a:pt x="47660" y="353242"/>
                    </a:cubicBezTo>
                    <a:cubicBezTo>
                      <a:pt x="262813" y="138089"/>
                      <a:pt x="1565684" y="502653"/>
                      <a:pt x="2055754" y="460818"/>
                    </a:cubicBezTo>
                    <a:cubicBezTo>
                      <a:pt x="2545824" y="418983"/>
                      <a:pt x="2710177" y="-250382"/>
                      <a:pt x="2988083" y="102230"/>
                    </a:cubicBezTo>
                    <a:cubicBezTo>
                      <a:pt x="3265989" y="454842"/>
                      <a:pt x="3842718" y="2286630"/>
                      <a:pt x="3723189" y="2576489"/>
                    </a:cubicBezTo>
                    <a:cubicBezTo>
                      <a:pt x="3603660" y="2866348"/>
                      <a:pt x="2757989" y="1978842"/>
                      <a:pt x="2270907" y="1841383"/>
                    </a:cubicBezTo>
                    <a:cubicBezTo>
                      <a:pt x="1783825" y="1703924"/>
                      <a:pt x="1135377" y="1999759"/>
                      <a:pt x="764836" y="1751736"/>
                    </a:cubicBez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Domain</a:t>
                </a:r>
              </a:p>
            </p:txBody>
          </p:sp>
          <p:sp>
            <p:nvSpPr>
              <p:cNvPr id="21" name="Freeform 20"/>
              <p:cNvSpPr/>
              <p:nvPr/>
            </p:nvSpPr>
            <p:spPr>
              <a:xfrm>
                <a:off x="4105834" y="1994846"/>
                <a:ext cx="4625789" cy="881729"/>
              </a:xfrm>
              <a:custGeom>
                <a:avLst/>
                <a:gdLst>
                  <a:gd name="connsiteX0" fmla="*/ 0 w 4177553"/>
                  <a:gd name="connsiteY0" fmla="*/ 860919 h 860919"/>
                  <a:gd name="connsiteX1" fmla="*/ 2259106 w 4177553"/>
                  <a:gd name="connsiteY1" fmla="*/ 307 h 860919"/>
                  <a:gd name="connsiteX2" fmla="*/ 4177553 w 4177553"/>
                  <a:gd name="connsiteY2" fmla="*/ 753342 h 860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7553" h="860919">
                    <a:moveTo>
                      <a:pt x="0" y="860919"/>
                    </a:moveTo>
                    <a:cubicBezTo>
                      <a:pt x="781423" y="439577"/>
                      <a:pt x="1562847" y="18236"/>
                      <a:pt x="2259106" y="307"/>
                    </a:cubicBezTo>
                    <a:cubicBezTo>
                      <a:pt x="2955365" y="-17622"/>
                      <a:pt x="4177553" y="753342"/>
                      <a:pt x="4177553" y="753342"/>
                    </a:cubicBezTo>
                  </a:path>
                </a:pathLst>
              </a:custGeom>
              <a:noFill/>
              <a:ln w="38100">
                <a:solidFill>
                  <a:schemeClr val="tx1">
                    <a:lumMod val="95000"/>
                    <a:lumOff val="5000"/>
                  </a:schemeClr>
                </a:solidFill>
                <a:headEnd type="oval"/>
                <a:tailEnd type="stealth"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22" name="Straight Arrow Connector 21"/>
              <p:cNvCxnSpPr/>
              <p:nvPr/>
            </p:nvCxnSpPr>
            <p:spPr>
              <a:xfrm>
                <a:off x="7542948" y="3102842"/>
                <a:ext cx="3198112" cy="0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headEnd type="stealt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21960" y="3341651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78653" y="3341651"/>
                <a:ext cx="749300" cy="215900"/>
              </a:xfrm>
              <a:prstGeom prst="rect">
                <a:avLst/>
              </a:prstGeom>
            </p:spPr>
          </p:pic>
          <p:cxnSp>
            <p:nvCxnSpPr>
              <p:cNvPr id="25" name="Straight Arrow Connector 24"/>
              <p:cNvCxnSpPr/>
              <p:nvPr/>
            </p:nvCxnSpPr>
            <p:spPr>
              <a:xfrm flipH="1">
                <a:off x="8346876" y="2255498"/>
                <a:ext cx="1432607" cy="1887360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headEnd type="stealt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>
                <a:off x="9142003" y="1687519"/>
                <a:ext cx="1" cy="2830645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headEnd type="stealt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37325" y="4222561"/>
                <a:ext cx="580381" cy="298984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43783" y="2029231"/>
                <a:ext cx="673836" cy="194156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45589" y="1347614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15389" y="4602887"/>
                <a:ext cx="749300" cy="215900"/>
              </a:xfrm>
              <a:prstGeom prst="rect">
                <a:avLst/>
              </a:prstGeom>
            </p:spPr>
          </p:pic>
        </p:grp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22755" y="2575617"/>
              <a:ext cx="254000" cy="419100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1655" y="1838884"/>
            <a:ext cx="3822700" cy="1346200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01FA82EE-608A-0645-8F2D-E7E2382D9E68}"/>
              </a:ext>
            </a:extLst>
          </p:cNvPr>
          <p:cNvSpPr/>
          <p:nvPr/>
        </p:nvSpPr>
        <p:spPr>
          <a:xfrm>
            <a:off x="8011965" y="897682"/>
            <a:ext cx="4008459" cy="1322167"/>
          </a:xfrm>
          <a:prstGeom prst="wedgeRoundRectCallout">
            <a:avLst>
              <a:gd name="adj1" fmla="val -73190"/>
              <a:gd name="adj2" fmla="val 146294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Notation: </a:t>
            </a:r>
            <a:r>
              <a:rPr lang="en-US" dirty="0"/>
              <a:t>Computer scientist / ML researchers tend to you </a:t>
            </a:r>
            <a:r>
              <a:rPr lang="en-US" i="1" dirty="0"/>
              <a:t>d</a:t>
            </a:r>
            <a:r>
              <a:rPr lang="en-US" dirty="0"/>
              <a:t> (dimensions) and statisticians will use </a:t>
            </a:r>
            <a:r>
              <a:rPr lang="en-US" i="1" dirty="0"/>
              <a:t>p </a:t>
            </a:r>
            <a:r>
              <a:rPr lang="en-US" dirty="0"/>
              <a:t>(parameters). 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B4C96D2-B067-F145-B896-3E947E408EEE}"/>
              </a:ext>
            </a:extLst>
          </p:cNvPr>
          <p:cNvGrpSpPr/>
          <p:nvPr/>
        </p:nvGrpSpPr>
        <p:grpSpPr>
          <a:xfrm>
            <a:off x="9102484" y="2066240"/>
            <a:ext cx="2255931" cy="1798658"/>
            <a:chOff x="9102484" y="2066240"/>
            <a:chExt cx="2255931" cy="17986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2195029-F89E-BF47-B50B-67CF5A5ED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2553" y1="67839" x2="58156" y2="6658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02484" y="2066240"/>
              <a:ext cx="2255931" cy="159195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E17BD5-5854-0D42-8952-457C8F6E154D}"/>
                </a:ext>
              </a:extLst>
            </p:cNvPr>
            <p:cNvSpPr txBox="1"/>
            <p:nvPr/>
          </p:nvSpPr>
          <p:spPr>
            <a:xfrm>
              <a:off x="9997853" y="3280123"/>
              <a:ext cx="465192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p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05702DE-0EA1-B343-9501-D0AB0A1168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65454" y="3491653"/>
            <a:ext cx="164534" cy="23766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EF45CE7-9B6B-6346-96DB-D4774E2A4F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9506" y="1828580"/>
            <a:ext cx="164534" cy="2376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2259056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4939D6-CF51-4A99-B9D0-5B6608C8E3B8}"/>
                  </a:ext>
                </a:extLst>
              </p:cNvPr>
              <p:cNvSpPr txBox="1"/>
              <p:nvPr/>
            </p:nvSpPr>
            <p:spPr>
              <a:xfrm>
                <a:off x="471703" y="1624124"/>
                <a:ext cx="10356371" cy="1938992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Two lectures ago, we discussed a model in great detail that: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Had two real valued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Took as input the total size of the bill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Output a prediction for the tip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4939D6-CF51-4A99-B9D0-5B6608C8E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03" y="1624124"/>
                <a:ext cx="10356371" cy="1938992"/>
              </a:xfrm>
              <a:prstGeom prst="rect">
                <a:avLst/>
              </a:prstGeom>
              <a:blipFill>
                <a:blip r:embed="rId3"/>
                <a:stretch>
                  <a:fillRect l="-883" t="-2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F044A99-5057-4F9B-BC11-082B11836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454" y="3868649"/>
            <a:ext cx="5863483" cy="211513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600E4A-463F-4D3D-9143-0B3092056C61}"/>
                  </a:ext>
                </a:extLst>
              </p:cNvPr>
              <p:cNvSpPr txBox="1"/>
              <p:nvPr/>
            </p:nvSpPr>
            <p:spPr>
              <a:xfrm>
                <a:off x="2699268" y="6124262"/>
                <a:ext cx="2770196" cy="461665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600E4A-463F-4D3D-9143-0B3092056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268" y="6124262"/>
                <a:ext cx="2770196" cy="461665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5C682E97-8EBC-431E-A1EA-AB574ADD4F89}"/>
              </a:ext>
            </a:extLst>
          </p:cNvPr>
          <p:cNvSpPr txBox="1"/>
          <p:nvPr/>
        </p:nvSpPr>
        <p:spPr>
          <a:xfrm>
            <a:off x="141620" y="384173"/>
            <a:ext cx="7885493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5400" dirty="0"/>
              <a:t>Regression Example #1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02EC371-CCD6-468B-9DC7-A40771FB3E56}"/>
              </a:ext>
            </a:extLst>
          </p:cNvPr>
          <p:cNvGrpSpPr/>
          <p:nvPr/>
        </p:nvGrpSpPr>
        <p:grpSpPr>
          <a:xfrm>
            <a:off x="7765805" y="3672526"/>
            <a:ext cx="4038044" cy="2798802"/>
            <a:chOff x="7765805" y="3672526"/>
            <a:chExt cx="4038044" cy="279880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E027BD5-0878-4649-BAE2-D41BEDB21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70377" y="4666935"/>
              <a:ext cx="2628901" cy="45837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21A1C86-EF85-4EC6-9239-531B74D10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70377" y="5506128"/>
              <a:ext cx="2628900" cy="96520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73AD47F-7873-40DB-8107-232CAEB7E395}"/>
                </a:ext>
              </a:extLst>
            </p:cNvPr>
            <p:cNvSpPr txBox="1"/>
            <p:nvPr/>
          </p:nvSpPr>
          <p:spPr>
            <a:xfrm>
              <a:off x="7765805" y="3672526"/>
              <a:ext cx="4038044" cy="64633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Then showed solution could be derived using calculus + algebra: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780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205" y="355385"/>
            <a:ext cx="10515600" cy="7157523"/>
          </a:xfrm>
        </p:spPr>
        <p:txBody>
          <a:bodyPr>
            <a:normAutofit/>
          </a:bodyPr>
          <a:lstStyle/>
          <a:p>
            <a:r>
              <a:rPr lang="en-US" b="1" dirty="0"/>
              <a:t>One-hot encoding:</a:t>
            </a:r>
            <a:r>
              <a:rPr lang="en-US" dirty="0"/>
              <a:t> </a:t>
            </a:r>
            <a:r>
              <a:rPr lang="en-US" i="1" dirty="0"/>
              <a:t>Categorical Data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endParaRPr lang="en-US" b="1" dirty="0"/>
          </a:p>
          <a:p>
            <a:r>
              <a:rPr lang="en-US" b="1" dirty="0"/>
              <a:t>Bag-of-words &amp; N-gram: </a:t>
            </a:r>
            <a:r>
              <a:rPr lang="en-US" i="1" dirty="0"/>
              <a:t>Text Data</a:t>
            </a:r>
          </a:p>
          <a:p>
            <a:endParaRPr lang="en-US" b="1" i="1" dirty="0"/>
          </a:p>
          <a:p>
            <a:pPr lvl="1"/>
            <a:endParaRPr lang="en-US" b="1" i="1" dirty="0"/>
          </a:p>
          <a:p>
            <a:pPr lvl="2"/>
            <a:endParaRPr lang="en-US" b="1" i="1" dirty="0"/>
          </a:p>
          <a:p>
            <a:pPr lvl="2"/>
            <a:endParaRPr lang="en-US" b="1" i="1" dirty="0"/>
          </a:p>
          <a:p>
            <a:r>
              <a:rPr lang="en-US" b="1" dirty="0"/>
              <a:t>Custom Features: </a:t>
            </a:r>
            <a:r>
              <a:rPr lang="en-US" i="1" dirty="0"/>
              <a:t>Domain Knowledge</a:t>
            </a:r>
          </a:p>
          <a:p>
            <a:endParaRPr lang="en-US" i="1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779" y="895586"/>
            <a:ext cx="7657241" cy="176843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779" y="3482359"/>
            <a:ext cx="7311686" cy="176456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7842" y="5830674"/>
            <a:ext cx="6183114" cy="66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458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4DE9D-08BE-3649-AAA8-35A79689D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3495739"/>
            <a:ext cx="10801350" cy="1325563"/>
          </a:xfrm>
        </p:spPr>
        <p:txBody>
          <a:bodyPr/>
          <a:lstStyle/>
          <a:p>
            <a:r>
              <a:rPr lang="en-US" dirty="0"/>
              <a:t>The Feature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591B05-28F2-6648-8B66-24AA889D5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522" y="-3199975"/>
            <a:ext cx="525585" cy="57814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5391BF3-9986-1947-B16C-5F06AA0F275E}"/>
              </a:ext>
            </a:extLst>
          </p:cNvPr>
          <p:cNvGrpSpPr/>
          <p:nvPr/>
        </p:nvGrpSpPr>
        <p:grpSpPr>
          <a:xfrm>
            <a:off x="3368683" y="-2339112"/>
            <a:ext cx="5905811" cy="2243170"/>
            <a:chOff x="1189470" y="2575617"/>
            <a:chExt cx="5905811" cy="22431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F326F56-3AF6-9B48-9BC7-CC965B0EBEE6}"/>
                </a:ext>
              </a:extLst>
            </p:cNvPr>
            <p:cNvGrpSpPr/>
            <p:nvPr/>
          </p:nvGrpSpPr>
          <p:grpSpPr>
            <a:xfrm>
              <a:off x="1189470" y="2672538"/>
              <a:ext cx="5905811" cy="2146249"/>
              <a:chOff x="1189469" y="1347614"/>
              <a:chExt cx="9551591" cy="3471173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9300233D-19C8-5045-8A9C-82AC215730A6}"/>
                  </a:ext>
                </a:extLst>
              </p:cNvPr>
              <p:cNvSpPr/>
              <p:nvPr/>
            </p:nvSpPr>
            <p:spPr>
              <a:xfrm>
                <a:off x="1189469" y="1780359"/>
                <a:ext cx="3739274" cy="2634292"/>
              </a:xfrm>
              <a:custGeom>
                <a:avLst/>
                <a:gdLst>
                  <a:gd name="connsiteX0" fmla="*/ 764836 w 3739274"/>
                  <a:gd name="connsiteY0" fmla="*/ 1751736 h 2634292"/>
                  <a:gd name="connsiteX1" fmla="*/ 47660 w 3739274"/>
                  <a:gd name="connsiteY1" fmla="*/ 353242 h 2634292"/>
                  <a:gd name="connsiteX2" fmla="*/ 2055754 w 3739274"/>
                  <a:gd name="connsiteY2" fmla="*/ 460818 h 2634292"/>
                  <a:gd name="connsiteX3" fmla="*/ 2988083 w 3739274"/>
                  <a:gd name="connsiteY3" fmla="*/ 102230 h 2634292"/>
                  <a:gd name="connsiteX4" fmla="*/ 3723189 w 3739274"/>
                  <a:gd name="connsiteY4" fmla="*/ 2576489 h 2634292"/>
                  <a:gd name="connsiteX5" fmla="*/ 2270907 w 3739274"/>
                  <a:gd name="connsiteY5" fmla="*/ 1841383 h 2634292"/>
                  <a:gd name="connsiteX6" fmla="*/ 764836 w 3739274"/>
                  <a:gd name="connsiteY6" fmla="*/ 1751736 h 2634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274" h="2634292">
                    <a:moveTo>
                      <a:pt x="764836" y="1751736"/>
                    </a:moveTo>
                    <a:cubicBezTo>
                      <a:pt x="394295" y="1503713"/>
                      <a:pt x="-167493" y="568395"/>
                      <a:pt x="47660" y="353242"/>
                    </a:cubicBezTo>
                    <a:cubicBezTo>
                      <a:pt x="262813" y="138089"/>
                      <a:pt x="1565684" y="502653"/>
                      <a:pt x="2055754" y="460818"/>
                    </a:cubicBezTo>
                    <a:cubicBezTo>
                      <a:pt x="2545824" y="418983"/>
                      <a:pt x="2710177" y="-250382"/>
                      <a:pt x="2988083" y="102230"/>
                    </a:cubicBezTo>
                    <a:cubicBezTo>
                      <a:pt x="3265989" y="454842"/>
                      <a:pt x="3842718" y="2286630"/>
                      <a:pt x="3723189" y="2576489"/>
                    </a:cubicBezTo>
                    <a:cubicBezTo>
                      <a:pt x="3603660" y="2866348"/>
                      <a:pt x="2757989" y="1978842"/>
                      <a:pt x="2270907" y="1841383"/>
                    </a:cubicBezTo>
                    <a:cubicBezTo>
                      <a:pt x="1783825" y="1703924"/>
                      <a:pt x="1135377" y="1999759"/>
                      <a:pt x="764836" y="1751736"/>
                    </a:cubicBez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Domain</a:t>
                </a: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74EF0AF2-90A8-EF43-86B8-827CA82C37E0}"/>
                  </a:ext>
                </a:extLst>
              </p:cNvPr>
              <p:cNvSpPr/>
              <p:nvPr/>
            </p:nvSpPr>
            <p:spPr>
              <a:xfrm>
                <a:off x="4105834" y="1994846"/>
                <a:ext cx="4625789" cy="881729"/>
              </a:xfrm>
              <a:custGeom>
                <a:avLst/>
                <a:gdLst>
                  <a:gd name="connsiteX0" fmla="*/ 0 w 4177553"/>
                  <a:gd name="connsiteY0" fmla="*/ 860919 h 860919"/>
                  <a:gd name="connsiteX1" fmla="*/ 2259106 w 4177553"/>
                  <a:gd name="connsiteY1" fmla="*/ 307 h 860919"/>
                  <a:gd name="connsiteX2" fmla="*/ 4177553 w 4177553"/>
                  <a:gd name="connsiteY2" fmla="*/ 753342 h 860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7553" h="860919">
                    <a:moveTo>
                      <a:pt x="0" y="860919"/>
                    </a:moveTo>
                    <a:cubicBezTo>
                      <a:pt x="781423" y="439577"/>
                      <a:pt x="1562847" y="18236"/>
                      <a:pt x="2259106" y="307"/>
                    </a:cubicBezTo>
                    <a:cubicBezTo>
                      <a:pt x="2955365" y="-17622"/>
                      <a:pt x="4177553" y="753342"/>
                      <a:pt x="4177553" y="753342"/>
                    </a:cubicBezTo>
                  </a:path>
                </a:pathLst>
              </a:custGeom>
              <a:noFill/>
              <a:ln w="38100">
                <a:solidFill>
                  <a:schemeClr val="tx1">
                    <a:lumMod val="95000"/>
                    <a:lumOff val="5000"/>
                  </a:schemeClr>
                </a:solidFill>
                <a:headEnd type="oval"/>
                <a:tailEnd type="stealth"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EC634B6-7F35-584F-BB7A-129B1CE7204D}"/>
                  </a:ext>
                </a:extLst>
              </p:cNvPr>
              <p:cNvCxnSpPr/>
              <p:nvPr/>
            </p:nvCxnSpPr>
            <p:spPr>
              <a:xfrm>
                <a:off x="7542948" y="3102842"/>
                <a:ext cx="3198112" cy="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F4D237F-8E16-0745-849E-1C8F6E6C05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21960" y="3341651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1A80D88-033C-C945-8F04-D942E1766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78653" y="3341651"/>
                <a:ext cx="749300" cy="215900"/>
              </a:xfrm>
              <a:prstGeom prst="rect">
                <a:avLst/>
              </a:prstGeom>
            </p:spPr>
          </p:pic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027D23F6-BBCD-C14C-B611-5EC34D794CC5}"/>
                  </a:ext>
                </a:extLst>
              </p:cNvPr>
              <p:cNvCxnSpPr/>
              <p:nvPr/>
            </p:nvCxnSpPr>
            <p:spPr>
              <a:xfrm flipH="1">
                <a:off x="8346876" y="2255498"/>
                <a:ext cx="1432607" cy="188736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B2191896-846E-754D-BAA4-94B919364AE5}"/>
                  </a:ext>
                </a:extLst>
              </p:cNvPr>
              <p:cNvCxnSpPr/>
              <p:nvPr/>
            </p:nvCxnSpPr>
            <p:spPr>
              <a:xfrm>
                <a:off x="9142003" y="1687519"/>
                <a:ext cx="1" cy="2830645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E6E5E55E-9DDE-9D4A-ABC3-A61E965C1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37325" y="4222561"/>
                <a:ext cx="580381" cy="298984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F5CDF924-1A39-0B42-8DC3-C81E506094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43783" y="2029231"/>
                <a:ext cx="673836" cy="194156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5F3EBEFA-E4B1-914C-83E8-E3664946A4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45589" y="1347614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C2C9D574-3438-0C43-B08E-0EB12B02E8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15389" y="4602887"/>
                <a:ext cx="749300" cy="215900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41B034E-5BD0-C244-8937-5FC74D056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22755" y="2575617"/>
              <a:ext cx="254000" cy="419100"/>
            </a:xfrm>
            <a:prstGeom prst="rect">
              <a:avLst/>
            </a:prstGeom>
          </p:spPr>
        </p:pic>
      </p:grp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EB55F533-3CBD-8843-AC22-80ADC7270A4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25808" y="584367"/>
          <a:ext cx="4346572" cy="1841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5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49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49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172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uid</a:t>
                      </a:r>
                      <a:endParaRPr lang="en-US" sz="1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age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state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hasBought</a:t>
                      </a:r>
                      <a:endParaRPr lang="en-US" sz="1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review</a:t>
                      </a: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72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0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32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NY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”Meh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845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42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50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WA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”Worked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out of the box </a:t>
                      </a:r>
                      <a:r>
                        <a:rPr lang="mr-IN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…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472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57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16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CA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NULL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“</a:t>
                      </a:r>
                      <a:r>
                        <a:rPr lang="en-US" sz="12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Hella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</a:t>
                      </a:r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tots lit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...”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3887C6C-4BB6-7249-B7E2-07030A01F20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430107" y="717482"/>
          <a:ext cx="5474969" cy="157552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2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7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75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7862">
                  <a:extLst>
                    <a:ext uri="{9D8B030D-6E8A-4147-A177-3AD203B41FA5}">
                      <a16:colId xmlns:a16="http://schemas.microsoft.com/office/drawing/2014/main" val="876063130"/>
                    </a:ext>
                  </a:extLst>
                </a:gridCol>
                <a:gridCol w="1069211">
                  <a:extLst>
                    <a:ext uri="{9D8B030D-6E8A-4147-A177-3AD203B41FA5}">
                      <a16:colId xmlns:a16="http://schemas.microsoft.com/office/drawing/2014/main" val="3291915661"/>
                    </a:ext>
                  </a:extLst>
                </a:gridCol>
                <a:gridCol w="1082266">
                  <a:extLst>
                    <a:ext uri="{9D8B030D-6E8A-4147-A177-3AD203B41FA5}">
                      <a16:colId xmlns:a16="http://schemas.microsoft.com/office/drawing/2014/main" val="1511950444"/>
                    </a:ext>
                  </a:extLst>
                </a:gridCol>
              </a:tblGrid>
              <a:tr h="4442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AK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…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NY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…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WY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hasBought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hasBought</a:t>
                      </a:r>
                      <a:r>
                        <a:rPr lang="en-US" sz="1400" dirty="0"/>
                        <a:t> missing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uFillTx/>
                        </a:rPr>
                        <a:t>1</a:t>
                      </a:r>
                      <a:endParaRPr lang="en-US" sz="16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kern="1200" dirty="0">
                          <a:uFillTx/>
                        </a:rPr>
                        <a:t>…</a:t>
                      </a:r>
                      <a:endParaRPr lang="en-US" sz="16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32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A298E66C-6160-AF46-B2E1-305D6AE8CC21}"/>
              </a:ext>
            </a:extLst>
          </p:cNvPr>
          <p:cNvSpPr txBox="1"/>
          <p:nvPr/>
        </p:nvSpPr>
        <p:spPr>
          <a:xfrm>
            <a:off x="7393764" y="2373785"/>
            <a:ext cx="32431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Entirely </a:t>
            </a:r>
            <a:r>
              <a:rPr lang="en-US" b="1" dirty="0"/>
              <a:t>Quantitative</a:t>
            </a:r>
            <a:r>
              <a:rPr lang="en-US" dirty="0"/>
              <a:t> Values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22C165A-BFC3-5F41-93C0-79613179CF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5603" y="215035"/>
            <a:ext cx="330200" cy="279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7567A15-74AF-284C-B6D4-40D5236D70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4588" y="188497"/>
            <a:ext cx="1676400" cy="381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1EC8E69-BE63-EC46-B62C-AAFB4B9FDE7E}"/>
              </a:ext>
            </a:extLst>
          </p:cNvPr>
          <p:cNvSpPr txBox="1"/>
          <p:nvPr/>
        </p:nvSpPr>
        <p:spPr>
          <a:xfrm>
            <a:off x="2344615" y="215035"/>
            <a:ext cx="145424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2750DF8-2AC4-FB4C-904B-3FA90BF971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2712" y="1614790"/>
            <a:ext cx="215900" cy="368300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60684A38-C188-4442-B1F0-7FDD74EFB1C2}"/>
              </a:ext>
            </a:extLst>
          </p:cNvPr>
          <p:cNvSpPr/>
          <p:nvPr/>
        </p:nvSpPr>
        <p:spPr>
          <a:xfrm>
            <a:off x="5387898" y="1423183"/>
            <a:ext cx="657468" cy="16412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AAA212-4675-784D-BBD7-E769192EE2C0}"/>
              </a:ext>
            </a:extLst>
          </p:cNvPr>
          <p:cNvSpPr txBox="1"/>
          <p:nvPr/>
        </p:nvSpPr>
        <p:spPr>
          <a:xfrm>
            <a:off x="483991" y="2935042"/>
            <a:ext cx="490390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Another quick note on confusing notation.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846FC5-EA38-D341-A54C-962C2A8B7B01}"/>
              </a:ext>
            </a:extLst>
          </p:cNvPr>
          <p:cNvSpPr txBox="1"/>
          <p:nvPr/>
        </p:nvSpPr>
        <p:spPr>
          <a:xfrm>
            <a:off x="486585" y="3439062"/>
            <a:ext cx="842249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In many textbooks and even in the class notes and discussion you will see: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40D8B8B-C1E8-8843-9180-D1919F0B94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1449" y="4014228"/>
            <a:ext cx="1765300" cy="381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FFC8DB8-1343-4C4C-87BD-4081126365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01385" y="3912628"/>
            <a:ext cx="3517900" cy="5842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5C889A9-FD9D-E94F-B732-D4395B328E4A}"/>
              </a:ext>
            </a:extLst>
          </p:cNvPr>
          <p:cNvSpPr txBox="1"/>
          <p:nvPr/>
        </p:nvSpPr>
        <p:spPr>
          <a:xfrm>
            <a:off x="3315833" y="4092332"/>
            <a:ext cx="64152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and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3BA97D-F22D-7D47-847C-E5DB0E3FF1F8}"/>
              </a:ext>
            </a:extLst>
          </p:cNvPr>
          <p:cNvSpPr txBox="1"/>
          <p:nvPr/>
        </p:nvSpPr>
        <p:spPr>
          <a:xfrm>
            <a:off x="495561" y="4617623"/>
            <a:ext cx="11242324" cy="175432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In this case we are assuming </a:t>
            </a:r>
            <a:r>
              <a:rPr lang="en-US" b="1" i="1" dirty="0"/>
              <a:t>X</a:t>
            </a:r>
            <a:r>
              <a:rPr lang="en-US" dirty="0"/>
              <a:t> is the transformed data 𝚽. This can be easier to read but hides the feature transformation process. 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Capital Letter:</a:t>
            </a:r>
            <a:r>
              <a:rPr lang="en-US" dirty="0"/>
              <a:t> </a:t>
            </a:r>
            <a:r>
              <a:rPr lang="en-US" i="1" dirty="0"/>
              <a:t>Matrix</a:t>
            </a:r>
            <a:r>
              <a:rPr lang="en-US" dirty="0"/>
              <a:t> or </a:t>
            </a:r>
            <a:r>
              <a:rPr lang="en-US" i="1" dirty="0"/>
              <a:t>Random Variable?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Both tend to be capitalized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Unfortunately, there is no common convention … you will have to use context.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796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4939D6-CF51-4A99-B9D0-5B6608C8E3B8}"/>
                  </a:ext>
                </a:extLst>
              </p:cNvPr>
              <p:cNvSpPr txBox="1"/>
              <p:nvPr/>
            </p:nvSpPr>
            <p:spPr>
              <a:xfrm>
                <a:off x="471703" y="1624124"/>
                <a:ext cx="10356371" cy="2308324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Two lectures ago, we briefly discussed a model that: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Had four real valued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Took as input a record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consisting of {gender, smoker, table size}.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Note: This is a mix of nominal and quantitative data.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Output a real valued scalar prediction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4939D6-CF51-4A99-B9D0-5B6608C8E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03" y="1624124"/>
                <a:ext cx="10356371" cy="2308324"/>
              </a:xfrm>
              <a:prstGeom prst="rect">
                <a:avLst/>
              </a:prstGeom>
              <a:blipFill>
                <a:blip r:embed="rId3"/>
                <a:stretch>
                  <a:fillRect l="-883" t="-2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600E4A-463F-4D3D-9143-0B3092056C61}"/>
                  </a:ext>
                </a:extLst>
              </p:cNvPr>
              <p:cNvSpPr txBox="1"/>
              <p:nvPr/>
            </p:nvSpPr>
            <p:spPr>
              <a:xfrm>
                <a:off x="0" y="6124262"/>
                <a:ext cx="9163735" cy="461665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𝕀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′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𝑀𝑎𝑙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𝕀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′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𝑆𝑚𝑜𝑘𝑒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600E4A-463F-4D3D-9143-0B3092056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124262"/>
                <a:ext cx="9163735" cy="461665"/>
              </a:xfrm>
              <a:prstGeom prst="rect">
                <a:avLst/>
              </a:prstGeom>
              <a:blipFill>
                <a:blip r:embed="rId4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DD5DD138-B2A2-458C-8DD7-807FDBBC9735}"/>
              </a:ext>
            </a:extLst>
          </p:cNvPr>
          <p:cNvSpPr txBox="1"/>
          <p:nvPr/>
        </p:nvSpPr>
        <p:spPr>
          <a:xfrm>
            <a:off x="141620" y="384173"/>
            <a:ext cx="7885493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5400" dirty="0"/>
              <a:t>Regression Example #2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9172FEC-5401-4043-A574-3087C5073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454" y="3868649"/>
            <a:ext cx="5863483" cy="211513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5591E2B-5CBA-43AE-AB45-924E18FCC0F9}"/>
              </a:ext>
            </a:extLst>
          </p:cNvPr>
          <p:cNvSpPr txBox="1"/>
          <p:nvPr/>
        </p:nvSpPr>
        <p:spPr>
          <a:xfrm>
            <a:off x="7439224" y="4457356"/>
            <a:ext cx="4341186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Might seem hopeless to try to solve, but today we’ll see it’s possible!</a:t>
            </a:r>
          </a:p>
        </p:txBody>
      </p:sp>
    </p:spTree>
    <p:extLst>
      <p:ext uri="{BB962C8B-B14F-4D97-AF65-F5344CB8AC3E}">
        <p14:creationId xmlns:p14="http://schemas.microsoft.com/office/powerpoint/2010/main" val="2701497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A2A05-FAB5-5B48-8F63-DAC37DD40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88" y="45183"/>
            <a:ext cx="10801350" cy="1325563"/>
          </a:xfrm>
        </p:spPr>
        <p:txBody>
          <a:bodyPr/>
          <a:lstStyle/>
          <a:p>
            <a:r>
              <a:rPr lang="en-US" dirty="0"/>
              <a:t>Least Squares Linear Regression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FF28A7-7C6B-5542-9A33-5BF18879D9D1}"/>
              </a:ext>
            </a:extLst>
          </p:cNvPr>
          <p:cNvSpPr txBox="1"/>
          <p:nvPr/>
        </p:nvSpPr>
        <p:spPr>
          <a:xfrm>
            <a:off x="317988" y="1001414"/>
            <a:ext cx="833112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One of the most widely used tools in machine learning and data science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F2EB59-73DF-1C43-B9C6-CDD9B955B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777" y="4493624"/>
            <a:ext cx="6946900" cy="154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3F8C8-B319-DA4A-88C0-FF6A5A719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777" y="2326879"/>
            <a:ext cx="4140200" cy="1244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13C97F-615E-5344-8A63-714B0CDF6ACD}"/>
              </a:ext>
            </a:extLst>
          </p:cNvPr>
          <p:cNvSpPr txBox="1"/>
          <p:nvPr/>
        </p:nvSpPr>
        <p:spPr>
          <a:xfrm>
            <a:off x="1271955" y="1986703"/>
            <a:ext cx="162897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u="sng" dirty="0"/>
              <a:t>Linear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2DDF4F-3265-014E-956B-FC3B7C49E103}"/>
              </a:ext>
            </a:extLst>
          </p:cNvPr>
          <p:cNvSpPr txBox="1"/>
          <p:nvPr/>
        </p:nvSpPr>
        <p:spPr>
          <a:xfrm>
            <a:off x="1271954" y="4156958"/>
            <a:ext cx="216277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u="sng" dirty="0"/>
              <a:t>Loss Minimization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71DA6AD7-491A-6148-9748-EF970921816F}"/>
              </a:ext>
            </a:extLst>
          </p:cNvPr>
          <p:cNvSpPr/>
          <p:nvPr/>
        </p:nvSpPr>
        <p:spPr>
          <a:xfrm>
            <a:off x="5298831" y="1869831"/>
            <a:ext cx="3030415" cy="410308"/>
          </a:xfrm>
          <a:prstGeom prst="wedgeRoundRectCallout">
            <a:avLst>
              <a:gd name="adj1" fmla="val -59711"/>
              <a:gd name="adj2" fmla="val 131072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Linear in the Parameters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46C14FA1-A772-3D41-AB71-9272C4CBD5CF}"/>
              </a:ext>
            </a:extLst>
          </p:cNvPr>
          <p:cNvSpPr/>
          <p:nvPr/>
        </p:nvSpPr>
        <p:spPr>
          <a:xfrm>
            <a:off x="8994530" y="3702991"/>
            <a:ext cx="2165839" cy="410308"/>
          </a:xfrm>
          <a:prstGeom prst="wedgeRoundRectCallout">
            <a:avLst>
              <a:gd name="adj1" fmla="val -51051"/>
              <a:gd name="adj2" fmla="val 143929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Squared Loss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5CEA67C9-57F5-A344-A3CC-F623A4AF7F2C}"/>
              </a:ext>
            </a:extLst>
          </p:cNvPr>
          <p:cNvSpPr/>
          <p:nvPr/>
        </p:nvSpPr>
        <p:spPr>
          <a:xfrm>
            <a:off x="5430228" y="3497837"/>
            <a:ext cx="2254250" cy="410308"/>
          </a:xfrm>
          <a:prstGeom prst="wedgeRoundRectCallout">
            <a:avLst>
              <a:gd name="adj1" fmla="val -44418"/>
              <a:gd name="adj2" fmla="val -130356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Functions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90E553-4898-5D4A-9452-02B1A868AAB0}"/>
              </a:ext>
            </a:extLst>
          </p:cNvPr>
          <p:cNvSpPr txBox="1"/>
          <p:nvPr/>
        </p:nvSpPr>
        <p:spPr>
          <a:xfrm>
            <a:off x="2004647" y="5934029"/>
            <a:ext cx="2532185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We will return to solving this soon!</a:t>
            </a:r>
          </a:p>
        </p:txBody>
      </p:sp>
    </p:spTree>
    <p:extLst>
      <p:ext uri="{BB962C8B-B14F-4D97-AF65-F5344CB8AC3E}">
        <p14:creationId xmlns:p14="http://schemas.microsoft.com/office/powerpoint/2010/main" val="74130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 animBg="1"/>
      <p:bldP spid="14" grpId="0" animBg="1"/>
      <p:bldP spid="15" grpId="0" animBg="1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629" y="0"/>
            <a:ext cx="1080135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Linear Models and Feature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5C348D-8054-A240-84E5-7B08D27ADC93}"/>
              </a:ext>
            </a:extLst>
          </p:cNvPr>
          <p:cNvSpPr txBox="1"/>
          <p:nvPr/>
        </p:nvSpPr>
        <p:spPr>
          <a:xfrm>
            <a:off x="552450" y="3373615"/>
            <a:ext cx="210025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/>
              <a:t>For Example: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CDAF92-6B20-4047-A5C2-BAA5FC9604FA}"/>
              </a:ext>
            </a:extLst>
          </p:cNvPr>
          <p:cNvSpPr txBox="1"/>
          <p:nvPr/>
        </p:nvSpPr>
        <p:spPr>
          <a:xfrm>
            <a:off x="788893" y="3868856"/>
            <a:ext cx="119776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u="sng" dirty="0"/>
              <a:t>Features</a:t>
            </a:r>
            <a:r>
              <a:rPr lang="en-US" dirty="0"/>
              <a:t>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7A18D-3A76-6D4B-A03C-CB8152A98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877" y="1325563"/>
            <a:ext cx="4140200" cy="1244600"/>
          </a:xfrm>
          <a:prstGeom prst="rect">
            <a:avLst/>
          </a:prstGeom>
        </p:spPr>
      </p:pic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264B39BE-4CD0-9D4E-A714-11D090AC16E6}"/>
              </a:ext>
            </a:extLst>
          </p:cNvPr>
          <p:cNvSpPr/>
          <p:nvPr/>
        </p:nvSpPr>
        <p:spPr>
          <a:xfrm>
            <a:off x="7511563" y="952001"/>
            <a:ext cx="3030415" cy="410308"/>
          </a:xfrm>
          <a:prstGeom prst="wedgeRoundRectCallout">
            <a:avLst>
              <a:gd name="adj1" fmla="val -59711"/>
              <a:gd name="adj2" fmla="val 131072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Linear in the Parameters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472BDF53-DA74-5745-9BD0-2B0134174422}"/>
              </a:ext>
            </a:extLst>
          </p:cNvPr>
          <p:cNvSpPr/>
          <p:nvPr/>
        </p:nvSpPr>
        <p:spPr>
          <a:xfrm>
            <a:off x="7505213" y="2560312"/>
            <a:ext cx="2254250" cy="410308"/>
          </a:xfrm>
          <a:prstGeom prst="wedgeRoundRectCallout">
            <a:avLst>
              <a:gd name="adj1" fmla="val -44418"/>
              <a:gd name="adj2" fmla="val -130356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Functions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FA032ED-D391-964C-BDF2-C949E718B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115" y="4422854"/>
            <a:ext cx="1701800" cy="10160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437AD3AD-70C4-1046-859B-496054E6B17F}"/>
              </a:ext>
            </a:extLst>
          </p:cNvPr>
          <p:cNvGrpSpPr/>
          <p:nvPr/>
        </p:nvGrpSpPr>
        <p:grpSpPr>
          <a:xfrm>
            <a:off x="3160527" y="4099211"/>
            <a:ext cx="3870081" cy="2679287"/>
            <a:chOff x="4236426" y="4099211"/>
            <a:chExt cx="3870081" cy="2679287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BAF5D65-4FE8-FC4C-9DF7-A35170730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36426" y="4099211"/>
              <a:ext cx="3870081" cy="267928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F1CADD1-33DE-0C47-BFEA-1D686037F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55361" y="5438854"/>
              <a:ext cx="1274587" cy="70810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D6E7AF7-F121-7748-ACC7-BD873F276067}"/>
              </a:ext>
            </a:extLst>
          </p:cNvPr>
          <p:cNvSpPr txBox="1"/>
          <p:nvPr/>
        </p:nvSpPr>
        <p:spPr>
          <a:xfrm>
            <a:off x="-11149233" y="3564633"/>
            <a:ext cx="10668053" cy="267765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Designing the feature functions is a big part of machine learning and data science.</a:t>
            </a:r>
            <a:br>
              <a:rPr lang="en-US" sz="2800" dirty="0"/>
            </a:br>
            <a:endParaRPr lang="en-US" sz="2800" dirty="0"/>
          </a:p>
          <a:p>
            <a:r>
              <a:rPr lang="en-US" sz="2800" b="1" dirty="0"/>
              <a:t>Feature Functions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capture domain knowledge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substantial contribute to expressivity (and complexity)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23B4268-8ECC-9B49-9772-E0F545AB3871}"/>
              </a:ext>
            </a:extLst>
          </p:cNvPr>
          <p:cNvGrpSpPr/>
          <p:nvPr/>
        </p:nvGrpSpPr>
        <p:grpSpPr>
          <a:xfrm>
            <a:off x="7185886" y="4121802"/>
            <a:ext cx="4632304" cy="2308324"/>
            <a:chOff x="7185886" y="4121802"/>
            <a:chExt cx="4632304" cy="230832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F196673-EB60-D548-9406-90A053601E91}"/>
                </a:ext>
              </a:extLst>
            </p:cNvPr>
            <p:cNvSpPr txBox="1"/>
            <p:nvPr/>
          </p:nvSpPr>
          <p:spPr>
            <a:xfrm>
              <a:off x="7185886" y="4121802"/>
              <a:ext cx="4632304" cy="230832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Adding a </a:t>
              </a:r>
              <a:r>
                <a:rPr lang="en-US" sz="2400" b="1" dirty="0"/>
                <a:t>“constant” feature function</a:t>
              </a:r>
              <a:r>
                <a:rPr lang="en-US" sz="2400" dirty="0"/>
                <a:t> </a:t>
              </a:r>
            </a:p>
            <a:p>
              <a:endParaRPr lang="en-US" sz="2400" dirty="0"/>
            </a:p>
            <a:p>
              <a:r>
                <a:rPr lang="en-US" sz="2400" dirty="0"/>
                <a:t>is a common method to introduce an </a:t>
              </a:r>
              <a:r>
                <a:rPr lang="en-US" sz="2400" b="1" dirty="0"/>
                <a:t>offset</a:t>
              </a:r>
              <a:r>
                <a:rPr lang="en-US" sz="2400" dirty="0"/>
                <a:t> (also sometimes called </a:t>
              </a:r>
              <a:r>
                <a:rPr lang="en-US" sz="2400" b="1" dirty="0"/>
                <a:t>bias</a:t>
              </a:r>
              <a:r>
                <a:rPr lang="en-US" sz="2400" dirty="0"/>
                <a:t>) term.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5D3C8DF-E21F-1645-9F3A-D74F996FC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78278" y="4700261"/>
              <a:ext cx="1663700" cy="4064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80BE95C-C7B9-4FCE-AD0E-678E654A0498}"/>
              </a:ext>
            </a:extLst>
          </p:cNvPr>
          <p:cNvGrpSpPr/>
          <p:nvPr/>
        </p:nvGrpSpPr>
        <p:grpSpPr>
          <a:xfrm>
            <a:off x="2789267" y="3167367"/>
            <a:ext cx="4014941" cy="802399"/>
            <a:chOff x="2789267" y="3167367"/>
            <a:chExt cx="4014941" cy="8023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7D7278-AB45-8A4C-A207-13403E6DF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59245" y="3167367"/>
              <a:ext cx="1003300" cy="2921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5E2F3E8-0B35-F04A-9D42-4E64F23D9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21308" y="3563366"/>
              <a:ext cx="2882900" cy="406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6D67AC3-37B5-4A41-8976-F6AB3C2BFC57}"/>
                </a:ext>
              </a:extLst>
            </p:cNvPr>
            <p:cNvSpPr txBox="1"/>
            <p:nvPr/>
          </p:nvSpPr>
          <p:spPr>
            <a:xfrm>
              <a:off x="2954377" y="3563366"/>
              <a:ext cx="966931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Model: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32C56E-67EF-4083-B2A6-EF860DD10ACC}"/>
                </a:ext>
              </a:extLst>
            </p:cNvPr>
            <p:cNvSpPr txBox="1"/>
            <p:nvPr/>
          </p:nvSpPr>
          <p:spPr>
            <a:xfrm>
              <a:off x="2789267" y="3177380"/>
              <a:ext cx="1132041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Domain: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0504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 11 — Join" id="{AD498554-4B14-8A4F-91BB-B3B06F5B68A8}" vid="{A58C0276-1026-FB43-8E92-B6A58B7285F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52531</TotalTime>
  <Words>3546</Words>
  <Application>Microsoft Office PowerPoint</Application>
  <PresentationFormat>Widescreen</PresentationFormat>
  <Paragraphs>958</Paragraphs>
  <Slides>61</Slides>
  <Notes>34</Notes>
  <HiddenSlides>2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76" baseType="lpstr">
      <vt:lpstr>Arial</vt:lpstr>
      <vt:lpstr>ArialMT</vt:lpstr>
      <vt:lpstr>Calibri</vt:lpstr>
      <vt:lpstr>Cambria Math</vt:lpstr>
      <vt:lpstr>Century Gothic</vt:lpstr>
      <vt:lpstr>Consolas</vt:lpstr>
      <vt:lpstr>Courier New</vt:lpstr>
      <vt:lpstr>Helvetica Neue</vt:lpstr>
      <vt:lpstr>Helvetica Neue Light</vt:lpstr>
      <vt:lpstr>Mangal</vt:lpstr>
      <vt:lpstr>Monaco</vt:lpstr>
      <vt:lpstr>Times</vt:lpstr>
      <vt:lpstr>Wingdings</vt:lpstr>
      <vt:lpstr>1_Office Theme</vt:lpstr>
      <vt:lpstr>Custom Theme</vt:lpstr>
      <vt:lpstr>Announcements</vt:lpstr>
      <vt:lpstr>Linear Models &amp; Feature Engineering  </vt:lpstr>
      <vt:lpstr>Regression and  Linear Models</vt:lpstr>
      <vt:lpstr>PowerPoint Presentation</vt:lpstr>
      <vt:lpstr>PowerPoint Presentation</vt:lpstr>
      <vt:lpstr>PowerPoint Presentation</vt:lpstr>
      <vt:lpstr>PowerPoint Presentation</vt:lpstr>
      <vt:lpstr>Least Squares Linear Regression</vt:lpstr>
      <vt:lpstr>Linear Models and Feature Functions</vt:lpstr>
      <vt:lpstr>Linear Models and Feature Functions</vt:lpstr>
      <vt:lpstr>Linear Models and Feature Functions</vt:lpstr>
      <vt:lpstr>Linear Models and Feature Functions</vt:lpstr>
      <vt:lpstr>Linear Models and Feature Functions</vt:lpstr>
      <vt:lpstr>Linear Models and Feature Functions</vt:lpstr>
      <vt:lpstr>Linear Models and Feature Functions</vt:lpstr>
      <vt:lpstr>Feature Engineering</vt:lpstr>
      <vt:lpstr>Feature Engineering</vt:lpstr>
      <vt:lpstr>Predict rating from review information</vt:lpstr>
      <vt:lpstr>As a Linear Model?</vt:lpstr>
      <vt:lpstr>Basic Transformations</vt:lpstr>
      <vt:lpstr>One Hot Encoding (dummy encoding)</vt:lpstr>
      <vt:lpstr>Encoding Missing Values</vt:lpstr>
      <vt:lpstr>Encoding categorical data</vt:lpstr>
      <vt:lpstr>Bag-of-words Encoding</vt:lpstr>
      <vt:lpstr>PowerPoint Presentation</vt:lpstr>
      <vt:lpstr>N-Gram Encoding</vt:lpstr>
      <vt:lpstr>2-Gram Encoding</vt:lpstr>
      <vt:lpstr>N-Gram Encoding</vt:lpstr>
      <vt:lpstr>Feature Transformations to Capture Domain Knowledge</vt:lpstr>
      <vt:lpstr>Loss Minimization for Linear Models</vt:lpstr>
      <vt:lpstr>Linear Models in Matrix Notation</vt:lpstr>
      <vt:lpstr>Linear Models in Matrix Notation</vt:lpstr>
      <vt:lpstr>The Feature Matrix</vt:lpstr>
      <vt:lpstr>The Feature Matrix</vt:lpstr>
      <vt:lpstr>Making Predictions</vt:lpstr>
      <vt:lpstr>Attendance Quiz: yellkey.com/???</vt:lpstr>
      <vt:lpstr>Summary of Notation</vt:lpstr>
      <vt:lpstr>The Loss Function in Matrix Notation</vt:lpstr>
      <vt:lpstr>The Loss Function in Matrix Notation</vt:lpstr>
      <vt:lpstr>Minimizing the Loss</vt:lpstr>
      <vt:lpstr>Some Useful Matrix Calculus Rules</vt:lpstr>
      <vt:lpstr>Some Useful Matrix Calculus Rules</vt:lpstr>
      <vt:lpstr>Optimizing the Loss Algebraically</vt:lpstr>
      <vt:lpstr>Optimizing the Loss Geometrically</vt:lpstr>
      <vt:lpstr>Optimizing the Loss Geometrically</vt:lpstr>
      <vt:lpstr>Optimizing the Loss Geometrically</vt:lpstr>
      <vt:lpstr>Optimizing the Loss Geometrically</vt:lpstr>
      <vt:lpstr>Optimizing the Loss Geometrically</vt:lpstr>
      <vt:lpstr>Optimizing the Loss Geometrically</vt:lpstr>
      <vt:lpstr>Optimizing the Loss Geometrically</vt:lpstr>
      <vt:lpstr>Geometric Derivation: Not Bonus Material</vt:lpstr>
      <vt:lpstr>The Normal Equation</vt:lpstr>
      <vt:lpstr>Numerical Optimization of Linear Models</vt:lpstr>
      <vt:lpstr>The Normal Equation</vt:lpstr>
      <vt:lpstr>Least Squares Regression in Practice</vt:lpstr>
      <vt:lpstr>Scikit Learn Models</vt:lpstr>
      <vt:lpstr>Diagnosing Fit  The Residuals</vt:lpstr>
      <vt:lpstr>Conclusion and Notation</vt:lpstr>
      <vt:lpstr>Recap: Feature Engineering</vt:lpstr>
      <vt:lpstr>PowerPoint Presentation</vt:lpstr>
      <vt:lpstr>The Feature Matrix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Low-Latency Online Prediction Serving System</dc:title>
  <dc:creator>Joseph Gonzalez</dc:creator>
  <cp:lastModifiedBy>hug</cp:lastModifiedBy>
  <cp:revision>1237</cp:revision>
  <cp:lastPrinted>2018-03-20T17:32:23Z</cp:lastPrinted>
  <dcterms:created xsi:type="dcterms:W3CDTF">2016-06-11T00:34:45Z</dcterms:created>
  <dcterms:modified xsi:type="dcterms:W3CDTF">2018-09-28T01:18:33Z</dcterms:modified>
</cp:coreProperties>
</file>